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9" r:id="rId4"/>
    <p:sldId id="286" r:id="rId5"/>
    <p:sldId id="290" r:id="rId6"/>
    <p:sldId id="291" r:id="rId7"/>
    <p:sldId id="292" r:id="rId8"/>
    <p:sldId id="283" r:id="rId9"/>
    <p:sldId id="282" r:id="rId10"/>
    <p:sldId id="285" r:id="rId11"/>
    <p:sldId id="288" r:id="rId12"/>
    <p:sldId id="284" r:id="rId13"/>
    <p:sldId id="276" r:id="rId14"/>
    <p:sldId id="261" r:id="rId15"/>
    <p:sldId id="277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0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6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7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5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8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78E3-8BE6-4F7F-A29A-77EC6A6E8322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25BB-ACB7-4FDD-9F96-7ED455A1D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4005064"/>
            <a:ext cx="5184576" cy="1470025"/>
          </a:xfrm>
        </p:spPr>
        <p:txBody>
          <a:bodyPr/>
          <a:lstStyle/>
          <a:p>
            <a:r>
              <a:rPr lang="en-GB" dirty="0" smtClean="0"/>
              <a:t>Libation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5229200"/>
            <a:ext cx="6696470" cy="11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32114" r="13352" b="29936"/>
          <a:stretch/>
        </p:blipFill>
        <p:spPr>
          <a:xfrm>
            <a:off x="1365086" y="548680"/>
            <a:ext cx="641382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8932" r="3733" b="6189"/>
          <a:stretch/>
        </p:blipFill>
        <p:spPr>
          <a:xfrm>
            <a:off x="2365272" y="0"/>
            <a:ext cx="67880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550" y="4515635"/>
            <a:ext cx="2932366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2242" y="466255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Zeus</a:t>
            </a:r>
            <a:r>
              <a:rPr lang="en-GB" sz="2800" dirty="0" smtClean="0"/>
              <a:t> with</a:t>
            </a:r>
          </a:p>
          <a:p>
            <a:r>
              <a:rPr lang="en-GB" sz="2800" b="1" dirty="0" smtClean="0"/>
              <a:t>Nike or Iris </a:t>
            </a:r>
            <a:r>
              <a:rPr lang="en-GB" sz="2800" dirty="0" smtClean="0"/>
              <a:t>and </a:t>
            </a:r>
            <a:r>
              <a:rPr lang="en-GB" sz="2800" b="1" dirty="0" smtClean="0"/>
              <a:t>Athena </a:t>
            </a:r>
            <a:r>
              <a:rPr lang="en-GB" sz="2800" i="1" dirty="0" smtClean="0"/>
              <a:t>hydria</a:t>
            </a:r>
            <a:r>
              <a:rPr lang="en-GB" sz="2800" dirty="0" smtClean="0"/>
              <a:t>,</a:t>
            </a:r>
          </a:p>
          <a:p>
            <a:r>
              <a:rPr lang="en-GB" sz="2800" dirty="0" smtClean="0"/>
              <a:t>(142460 MNW)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 rot="20327847">
            <a:off x="4645788" y="2276872"/>
            <a:ext cx="1440160" cy="86409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19312388">
            <a:off x="2919940" y="2134082"/>
            <a:ext cx="1872208" cy="75217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10582" r="19697"/>
          <a:stretch/>
        </p:blipFill>
        <p:spPr>
          <a:xfrm>
            <a:off x="1054497" y="-1"/>
            <a:ext cx="7035006" cy="686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751" y="5229200"/>
            <a:ext cx="223224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hydria featuring Iris, c.450BCE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National Museum in Warsaw, 142289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6150" r="17681" b="2690"/>
          <a:stretch/>
        </p:blipFill>
        <p:spPr>
          <a:xfrm>
            <a:off x="899592" y="11848"/>
            <a:ext cx="7344816" cy="6834304"/>
          </a:xfrm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bell krater featuring Nike, c.375BCE</a:t>
            </a:r>
          </a:p>
          <a:p>
            <a:r>
              <a:rPr lang="en-GB" dirty="0" smtClean="0"/>
              <a:t>UCD Classical Museum, 197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6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9" y="-5613"/>
            <a:ext cx="8770642" cy="68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oply_exterior Nat Museum Wars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4837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92285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National Museum in Warsaw</a:t>
            </a:r>
          </a:p>
        </p:txBody>
      </p:sp>
    </p:spTree>
    <p:extLst>
      <p:ext uri="{BB962C8B-B14F-4D97-AF65-F5344CB8AC3E}">
        <p14:creationId xmlns:p14="http://schemas.microsoft.com/office/powerpoint/2010/main" val="34096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nya\Documents\Panoply\worksheet collection\Storyboard Terminology Sh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300" y="0"/>
            <a:ext cx="48514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3436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8" y="1268760"/>
            <a:ext cx="8229600" cy="320432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 This resource was created by </a:t>
            </a:r>
            <a:r>
              <a:rPr lang="en-GB" sz="2400" dirty="0" smtClean="0"/>
              <a:t>the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Panoply Vase Animation </a:t>
            </a:r>
            <a:r>
              <a:rPr lang="en-GB" sz="2400" dirty="0" smtClean="0"/>
              <a:t>Project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/>
              <a:t> </a:t>
            </a:r>
            <a:r>
              <a:rPr lang="en-GB" sz="2400" dirty="0"/>
              <a:t>as part of the European Research Council (ERC) funded project: </a:t>
            </a:r>
            <a:endParaRPr lang="en-GB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i="1" dirty="0" smtClean="0"/>
              <a:t>Our </a:t>
            </a:r>
            <a:r>
              <a:rPr lang="en-GB" sz="2400" i="1" dirty="0"/>
              <a:t>Mythical Childhood... The Reception of Children's and Young Adults' Culture in Response to Regional and Global Challenges </a:t>
            </a:r>
            <a:endParaRPr lang="en-GB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/>
              <a:t>(Grant Agreement 681202; ERC Consolidator Grant led by Katarzyna Marciniak) 	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3" y="5373216"/>
            <a:ext cx="6696470" cy="11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0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8932" r="3733" b="6189"/>
          <a:stretch/>
        </p:blipFill>
        <p:spPr>
          <a:xfrm>
            <a:off x="2365272" y="0"/>
            <a:ext cx="67880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550" y="4515635"/>
            <a:ext cx="2932366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2242" y="466255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Zeus</a:t>
            </a:r>
            <a:r>
              <a:rPr lang="en-GB" sz="2800" dirty="0" smtClean="0"/>
              <a:t> with</a:t>
            </a:r>
          </a:p>
          <a:p>
            <a:r>
              <a:rPr lang="en-GB" sz="2800" b="1" dirty="0" smtClean="0"/>
              <a:t>Nike or Iris </a:t>
            </a:r>
            <a:r>
              <a:rPr lang="en-GB" sz="2800" dirty="0" smtClean="0"/>
              <a:t>and </a:t>
            </a:r>
            <a:r>
              <a:rPr lang="en-GB" sz="2800" b="1" dirty="0" smtClean="0"/>
              <a:t>Athena </a:t>
            </a:r>
            <a:r>
              <a:rPr lang="en-GB" sz="2800" i="1" dirty="0" smtClean="0"/>
              <a:t>hydria</a:t>
            </a:r>
            <a:r>
              <a:rPr lang="en-GB" sz="2800" dirty="0" smtClean="0"/>
              <a:t>,</a:t>
            </a:r>
          </a:p>
          <a:p>
            <a:r>
              <a:rPr lang="en-GB" sz="2800" dirty="0" smtClean="0"/>
              <a:t>(142460 MNW)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55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A libation is liquid offering.</a:t>
            </a:r>
          </a:p>
          <a:p>
            <a:r>
              <a:rPr lang="en-GB" sz="3600" dirty="0" smtClean="0"/>
              <a:t>A libation would be poured to a god or goddess, to a hero or heroine, or the dead.</a:t>
            </a:r>
            <a:endParaRPr lang="en-GB" sz="3600" dirty="0"/>
          </a:p>
          <a:p>
            <a:r>
              <a:rPr lang="en-GB" sz="3600" dirty="0" smtClean="0"/>
              <a:t>Water, wine, olive oil and honey were the most common liquids offered.</a:t>
            </a:r>
          </a:p>
          <a:p>
            <a:r>
              <a:rPr lang="en-GB" sz="3600" dirty="0" smtClean="0"/>
              <a:t>Even the gods were thought to perform libations.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7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8932" r="3733" b="6189"/>
          <a:stretch/>
        </p:blipFill>
        <p:spPr>
          <a:xfrm>
            <a:off x="2365272" y="0"/>
            <a:ext cx="67880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550" y="4515635"/>
            <a:ext cx="2932366" cy="234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2242" y="4662554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Zeus</a:t>
            </a:r>
            <a:r>
              <a:rPr lang="en-GB" sz="2800" dirty="0" smtClean="0"/>
              <a:t> with</a:t>
            </a:r>
          </a:p>
          <a:p>
            <a:r>
              <a:rPr lang="en-GB" sz="2800" b="1" dirty="0" smtClean="0"/>
              <a:t>Nike or Iris </a:t>
            </a:r>
            <a:r>
              <a:rPr lang="en-GB" sz="2800" dirty="0" smtClean="0"/>
              <a:t>and </a:t>
            </a:r>
            <a:r>
              <a:rPr lang="en-GB" sz="2800" b="1" dirty="0" smtClean="0"/>
              <a:t>Athena </a:t>
            </a:r>
            <a:r>
              <a:rPr lang="en-GB" sz="2800" i="1" dirty="0" smtClean="0"/>
              <a:t>hydria</a:t>
            </a:r>
            <a:r>
              <a:rPr lang="en-GB" sz="2800" dirty="0" smtClean="0"/>
              <a:t>,</a:t>
            </a:r>
          </a:p>
          <a:p>
            <a:r>
              <a:rPr lang="en-GB" sz="2800" dirty="0" smtClean="0"/>
              <a:t>(142460 MNW)</a:t>
            </a:r>
            <a:endParaRPr lang="en-GB" sz="2800" dirty="0"/>
          </a:p>
        </p:txBody>
      </p:sp>
      <p:sp>
        <p:nvSpPr>
          <p:cNvPr id="5" name="Oval 4"/>
          <p:cNvSpPr/>
          <p:nvPr/>
        </p:nvSpPr>
        <p:spPr>
          <a:xfrm>
            <a:off x="5940152" y="2693637"/>
            <a:ext cx="1512168" cy="10801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Libations often marked the beginning or end of something </a:t>
            </a:r>
            <a:r>
              <a:rPr lang="en-GB" dirty="0" smtClean="0"/>
              <a:t>– for example:</a:t>
            </a:r>
          </a:p>
          <a:p>
            <a:r>
              <a:rPr lang="en-GB" dirty="0" smtClean="0"/>
              <a:t>Before </a:t>
            </a:r>
            <a:r>
              <a:rPr lang="en-GB" dirty="0"/>
              <a:t>and after a meal or </a:t>
            </a:r>
            <a:r>
              <a:rPr lang="en-GB" dirty="0" smtClean="0"/>
              <a:t>a symposium party.</a:t>
            </a:r>
          </a:p>
          <a:p>
            <a:r>
              <a:rPr lang="en-GB" dirty="0" smtClean="0"/>
              <a:t>In </a:t>
            </a:r>
            <a:r>
              <a:rPr lang="en-GB" dirty="0"/>
              <a:t>the morning and at evening </a:t>
            </a:r>
            <a:r>
              <a:rPr lang="en-GB" dirty="0" smtClean="0"/>
              <a:t>time.</a:t>
            </a:r>
          </a:p>
          <a:p>
            <a:r>
              <a:rPr lang="en-GB" dirty="0" smtClean="0"/>
              <a:t>At the beginning and end of a journey.</a:t>
            </a:r>
          </a:p>
          <a:p>
            <a:r>
              <a:rPr lang="en-GB" dirty="0" smtClean="0"/>
              <a:t>When </a:t>
            </a:r>
            <a:r>
              <a:rPr lang="en-GB" dirty="0"/>
              <a:t>a soldier leaves for war and when he returns.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50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892" y="836712"/>
            <a:ext cx="3538736" cy="3370386"/>
          </a:xfrm>
        </p:spPr>
        <p:txBody>
          <a:bodyPr>
            <a:noAutofit/>
          </a:bodyPr>
          <a:lstStyle/>
          <a:p>
            <a:r>
              <a:rPr lang="en-GB" sz="3200" dirty="0" smtClean="0"/>
              <a:t>This amphora shows a soldier leaving home. The woman on the far left holds a jug and bowl ready for making a libation.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7044" b="4105"/>
          <a:stretch/>
        </p:blipFill>
        <p:spPr>
          <a:xfrm>
            <a:off x="0" y="0"/>
            <a:ext cx="46194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60032" y="60457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Private collection, c. J-D Cahn.</a:t>
            </a:r>
          </a:p>
          <a:p>
            <a:r>
              <a:rPr lang="en-GB" dirty="0" smtClean="0"/>
              <a:t>See </a:t>
            </a:r>
            <a:r>
              <a:rPr lang="en-GB" i="1" dirty="0" smtClean="0"/>
              <a:t>Well-Wishers</a:t>
            </a:r>
            <a:r>
              <a:rPr lang="en-GB" dirty="0" smtClean="0"/>
              <a:t> on www.panoply.org.uk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1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27734" r="62150" b="33189"/>
          <a:stretch/>
        </p:blipFill>
        <p:spPr>
          <a:xfrm>
            <a:off x="755576" y="229084"/>
            <a:ext cx="3024336" cy="6497833"/>
          </a:xfrm>
        </p:spPr>
      </p:pic>
      <p:sp>
        <p:nvSpPr>
          <p:cNvPr id="5" name="TextBox 4"/>
          <p:cNvSpPr txBox="1"/>
          <p:nvPr/>
        </p:nvSpPr>
        <p:spPr>
          <a:xfrm>
            <a:off x="4860032" y="60457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Private collection, c. J-D Cahn.</a:t>
            </a:r>
          </a:p>
          <a:p>
            <a:r>
              <a:rPr lang="en-GB" dirty="0" smtClean="0"/>
              <a:t>See </a:t>
            </a:r>
            <a:r>
              <a:rPr lang="en-GB" i="1" dirty="0" smtClean="0"/>
              <a:t>Well-Wishers</a:t>
            </a:r>
            <a:r>
              <a:rPr lang="en-GB" dirty="0" smtClean="0"/>
              <a:t> on www.panoply.org.uk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55576" y="2924944"/>
            <a:ext cx="1224136" cy="10801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204120" y="1844824"/>
            <a:ext cx="1287760" cy="108012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3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r="2523"/>
          <a:stretch/>
        </p:blipFill>
        <p:spPr>
          <a:xfrm>
            <a:off x="457677" y="188640"/>
            <a:ext cx="8228647" cy="6355006"/>
          </a:xfrm>
        </p:spPr>
      </p:pic>
    </p:spTree>
    <p:extLst>
      <p:ext uri="{BB962C8B-B14F-4D97-AF65-F5344CB8AC3E}">
        <p14:creationId xmlns:p14="http://schemas.microsoft.com/office/powerpoint/2010/main" val="157705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74" y="0"/>
            <a:ext cx="612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280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Libation</vt:lpstr>
      <vt:lpstr>PowerPoint Presentation</vt:lpstr>
      <vt:lpstr>Libation</vt:lpstr>
      <vt:lpstr>PowerPoint Presentation</vt:lpstr>
      <vt:lpstr>Libation</vt:lpstr>
      <vt:lpstr>This amphora shows a soldier leaving home. The woman on the far left holds a jug and bowl ready for making a libation.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Nevin</dc:creator>
  <cp:lastModifiedBy>Sonya Nevin</cp:lastModifiedBy>
  <cp:revision>11</cp:revision>
  <dcterms:created xsi:type="dcterms:W3CDTF">2020-11-23T11:40:16Z</dcterms:created>
  <dcterms:modified xsi:type="dcterms:W3CDTF">2021-04-14T17:16:15Z</dcterms:modified>
</cp:coreProperties>
</file>