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305" r:id="rId4"/>
    <p:sldId id="302" r:id="rId5"/>
    <p:sldId id="294" r:id="rId6"/>
    <p:sldId id="289" r:id="rId7"/>
    <p:sldId id="295" r:id="rId8"/>
    <p:sldId id="293" r:id="rId9"/>
    <p:sldId id="297" r:id="rId10"/>
    <p:sldId id="296" r:id="rId11"/>
    <p:sldId id="300" r:id="rId12"/>
    <p:sldId id="301" r:id="rId13"/>
    <p:sldId id="304" r:id="rId14"/>
    <p:sldId id="285" r:id="rId15"/>
    <p:sldId id="284" r:id="rId16"/>
    <p:sldId id="282" r:id="rId17"/>
    <p:sldId id="286" r:id="rId18"/>
    <p:sldId id="283" r:id="rId19"/>
    <p:sldId id="287" r:id="rId20"/>
    <p:sldId id="303" r:id="rId21"/>
    <p:sldId id="276" r:id="rId22"/>
    <p:sldId id="290" r:id="rId23"/>
    <p:sldId id="292" r:id="rId24"/>
    <p:sldId id="291" r:id="rId25"/>
    <p:sldId id="277" r:id="rId26"/>
    <p:sldId id="261" r:id="rId27"/>
    <p:sldId id="288"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A2978E3-8BE6-4F7F-A29A-77EC6A6E8322}"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331337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2978E3-8BE6-4F7F-A29A-77EC6A6E8322}"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553984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2978E3-8BE6-4F7F-A29A-77EC6A6E8322}"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420207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2978E3-8BE6-4F7F-A29A-77EC6A6E8322}"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15305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2978E3-8BE6-4F7F-A29A-77EC6A6E8322}"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105936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A2978E3-8BE6-4F7F-A29A-77EC6A6E8322}"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90017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A2978E3-8BE6-4F7F-A29A-77EC6A6E8322}" type="datetimeFigureOut">
              <a:rPr lang="en-GB" smtClean="0"/>
              <a:t>14/04/2021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396835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A2978E3-8BE6-4F7F-A29A-77EC6A6E8322}" type="datetimeFigureOut">
              <a:rPr lang="en-GB" smtClean="0"/>
              <a:t>14/04/2021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1236711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978E3-8BE6-4F7F-A29A-77EC6A6E8322}" type="datetimeFigureOut">
              <a:rPr lang="en-GB" smtClean="0"/>
              <a:t>14/04/2021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305915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2978E3-8BE6-4F7F-A29A-77EC6A6E8322}"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94406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2978E3-8BE6-4F7F-A29A-77EC6A6E8322}"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CE25BB-ACB7-4FDD-9F96-7ED455A1D41C}" type="slidenum">
              <a:rPr lang="en-GB" smtClean="0"/>
              <a:t>‹#›</a:t>
            </a:fld>
            <a:endParaRPr lang="en-GB"/>
          </a:p>
        </p:txBody>
      </p:sp>
    </p:spTree>
    <p:extLst>
      <p:ext uri="{BB962C8B-B14F-4D97-AF65-F5344CB8AC3E}">
        <p14:creationId xmlns:p14="http://schemas.microsoft.com/office/powerpoint/2010/main" val="949089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978E3-8BE6-4F7F-A29A-77EC6A6E8322}" type="datetimeFigureOut">
              <a:rPr lang="en-GB" smtClean="0"/>
              <a:t>14/04/2021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E25BB-ACB7-4FDD-9F96-7ED455A1D41C}" type="slidenum">
              <a:rPr lang="en-GB" smtClean="0"/>
              <a:t>‹#›</a:t>
            </a:fld>
            <a:endParaRPr lang="en-GB"/>
          </a:p>
        </p:txBody>
      </p:sp>
    </p:spTree>
    <p:extLst>
      <p:ext uri="{BB962C8B-B14F-4D97-AF65-F5344CB8AC3E}">
        <p14:creationId xmlns:p14="http://schemas.microsoft.com/office/powerpoint/2010/main" val="3078249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864" y="3501008"/>
            <a:ext cx="2448272" cy="1470025"/>
          </a:xfrm>
        </p:spPr>
        <p:txBody>
          <a:bodyPr/>
          <a:lstStyle/>
          <a:p>
            <a:r>
              <a:rPr lang="en-GB" dirty="0" smtClean="0"/>
              <a:t>Dionysus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765" y="5229200"/>
            <a:ext cx="6696470" cy="1156718"/>
          </a:xfrm>
          <a:prstGeom prst="rect">
            <a:avLst/>
          </a:prstGeo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6613" t="43736" r="6098"/>
          <a:stretch/>
        </p:blipFill>
        <p:spPr>
          <a:xfrm>
            <a:off x="1827414" y="298604"/>
            <a:ext cx="5489171" cy="2996952"/>
          </a:xfrm>
          <a:prstGeom prst="rect">
            <a:avLst/>
          </a:prstGeom>
        </p:spPr>
      </p:pic>
    </p:spTree>
    <p:extLst>
      <p:ext uri="{BB962C8B-B14F-4D97-AF65-F5344CB8AC3E}">
        <p14:creationId xmlns:p14="http://schemas.microsoft.com/office/powerpoint/2010/main" val="164138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0"/>
            <a:ext cx="3746598" cy="1143000"/>
          </a:xfrm>
        </p:spPr>
        <p:txBody>
          <a:bodyPr/>
          <a:lstStyle/>
          <a:p>
            <a:r>
              <a:rPr lang="en-GB" dirty="0" smtClean="0"/>
              <a:t>Satyr-plays</a:t>
            </a:r>
            <a:endParaRPr lang="en-GB" dirty="0"/>
          </a:p>
        </p:txBody>
      </p:sp>
      <p:sp>
        <p:nvSpPr>
          <p:cNvPr id="3" name="Content Placeholder 2"/>
          <p:cNvSpPr>
            <a:spLocks noGrp="1"/>
          </p:cNvSpPr>
          <p:nvPr>
            <p:ph idx="1"/>
          </p:nvPr>
        </p:nvSpPr>
        <p:spPr>
          <a:xfrm>
            <a:off x="467544" y="1052736"/>
            <a:ext cx="8208912" cy="5328592"/>
          </a:xfrm>
        </p:spPr>
        <p:txBody>
          <a:bodyPr>
            <a:normAutofit fontScale="92500" lnSpcReduction="10000"/>
          </a:bodyPr>
          <a:lstStyle/>
          <a:p>
            <a:r>
              <a:rPr lang="en-GB" dirty="0" smtClean="0"/>
              <a:t>Satyrs are mythical creatures, much like men, but with long tails and  animal ears. They are wild and rude and often doing things that people aren’t supposed to do. They love music and dance and they often accompany Dionysus.</a:t>
            </a:r>
          </a:p>
          <a:p>
            <a:r>
              <a:rPr lang="en-GB" dirty="0" smtClean="0"/>
              <a:t>Satyr-plays had the same sort of plan as tragedies and they included similar mythical topics.</a:t>
            </a:r>
          </a:p>
          <a:p>
            <a:r>
              <a:rPr lang="en-GB" dirty="0"/>
              <a:t>Satyr-plays</a:t>
            </a:r>
            <a:r>
              <a:rPr lang="en-GB" dirty="0" smtClean="0"/>
              <a:t> were different from tragedies in being much sillier and having men dressed as satyrs acting as the Chorus.</a:t>
            </a:r>
          </a:p>
          <a:p>
            <a:r>
              <a:rPr lang="en-GB" dirty="0" smtClean="0"/>
              <a:t>They were normally set in wild places.</a:t>
            </a:r>
            <a:endParaRPr lang="en-GB" dirty="0"/>
          </a:p>
        </p:txBody>
      </p:sp>
    </p:spTree>
    <p:extLst>
      <p:ext uri="{BB962C8B-B14F-4D97-AF65-F5344CB8AC3E}">
        <p14:creationId xmlns:p14="http://schemas.microsoft.com/office/powerpoint/2010/main" val="1805128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381" t="21030" r="4507" b="13363"/>
          <a:stretch/>
        </p:blipFill>
        <p:spPr>
          <a:xfrm>
            <a:off x="360608" y="116632"/>
            <a:ext cx="8422784" cy="5999121"/>
          </a:xfrm>
        </p:spPr>
      </p:pic>
      <p:sp>
        <p:nvSpPr>
          <p:cNvPr id="8" name="TextBox 7"/>
          <p:cNvSpPr txBox="1"/>
          <p:nvPr/>
        </p:nvSpPr>
        <p:spPr>
          <a:xfrm>
            <a:off x="7092280" y="4653136"/>
            <a:ext cx="1728192" cy="1015663"/>
          </a:xfrm>
          <a:prstGeom prst="rect">
            <a:avLst/>
          </a:prstGeom>
          <a:noFill/>
        </p:spPr>
        <p:txBody>
          <a:bodyPr wrap="square" rtlCol="0">
            <a:spAutoFit/>
          </a:bodyPr>
          <a:lstStyle/>
          <a:p>
            <a:r>
              <a:rPr lang="en-GB" sz="2000" dirty="0" smtClean="0"/>
              <a:t>Metropolitan Museum</a:t>
            </a:r>
          </a:p>
          <a:p>
            <a:r>
              <a:rPr lang="en-GB" sz="2000" dirty="0" smtClean="0"/>
              <a:t>1971.259</a:t>
            </a:r>
            <a:endParaRPr lang="en-GB" sz="2000" dirty="0"/>
          </a:p>
        </p:txBody>
      </p:sp>
      <p:sp>
        <p:nvSpPr>
          <p:cNvPr id="9" name="TextBox 8"/>
          <p:cNvSpPr txBox="1"/>
          <p:nvPr/>
        </p:nvSpPr>
        <p:spPr>
          <a:xfrm>
            <a:off x="432048" y="5780782"/>
            <a:ext cx="6444208" cy="1077218"/>
          </a:xfrm>
          <a:prstGeom prst="rect">
            <a:avLst/>
          </a:prstGeom>
          <a:noFill/>
        </p:spPr>
        <p:txBody>
          <a:bodyPr wrap="square" rtlCol="0">
            <a:spAutoFit/>
          </a:bodyPr>
          <a:lstStyle/>
          <a:p>
            <a:r>
              <a:rPr lang="en-GB" sz="3200" dirty="0" smtClean="0"/>
              <a:t>Satyrs are often shown performing their wild satyr-dance</a:t>
            </a:r>
            <a:endParaRPr lang="en-GB" sz="3200" dirty="0"/>
          </a:p>
        </p:txBody>
      </p:sp>
    </p:spTree>
    <p:extLst>
      <p:ext uri="{BB962C8B-B14F-4D97-AF65-F5344CB8AC3E}">
        <p14:creationId xmlns:p14="http://schemas.microsoft.com/office/powerpoint/2010/main" val="260940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2702" t="9654" r="23086" b="16393"/>
          <a:stretch/>
        </p:blipFill>
        <p:spPr>
          <a:xfrm>
            <a:off x="4481847" y="-12576"/>
            <a:ext cx="4662153" cy="6359932"/>
          </a:xfrm>
        </p:spPr>
      </p:pic>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0016" t="11100" r="24825" b="15115"/>
          <a:stretch/>
        </p:blipFill>
        <p:spPr>
          <a:xfrm>
            <a:off x="-28898" y="0"/>
            <a:ext cx="4744914" cy="6347054"/>
          </a:xfrm>
        </p:spPr>
      </p:pic>
      <p:sp>
        <p:nvSpPr>
          <p:cNvPr id="9" name="TextBox 8"/>
          <p:cNvSpPr txBox="1"/>
          <p:nvPr/>
        </p:nvSpPr>
        <p:spPr>
          <a:xfrm>
            <a:off x="395536" y="6381328"/>
            <a:ext cx="5760640" cy="369332"/>
          </a:xfrm>
          <a:prstGeom prst="rect">
            <a:avLst/>
          </a:prstGeom>
          <a:noFill/>
        </p:spPr>
        <p:txBody>
          <a:bodyPr wrap="square" rtlCol="0">
            <a:spAutoFit/>
          </a:bodyPr>
          <a:lstStyle/>
          <a:p>
            <a:r>
              <a:rPr lang="en-GB" dirty="0" smtClean="0"/>
              <a:t>Two sides of one vase, Metropolitan Museum 1991.254</a:t>
            </a:r>
            <a:endParaRPr lang="en-GB" dirty="0"/>
          </a:p>
        </p:txBody>
      </p:sp>
      <p:sp>
        <p:nvSpPr>
          <p:cNvPr id="10" name="Rectangle 9"/>
          <p:cNvSpPr/>
          <p:nvPr/>
        </p:nvSpPr>
        <p:spPr>
          <a:xfrm>
            <a:off x="251520" y="4221088"/>
            <a:ext cx="3384376" cy="17281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251520" y="4227868"/>
            <a:ext cx="3384376" cy="1656184"/>
          </a:xfrm>
        </p:spPr>
        <p:txBody>
          <a:bodyPr>
            <a:noAutofit/>
          </a:bodyPr>
          <a:lstStyle/>
          <a:p>
            <a:pPr algn="l"/>
            <a:r>
              <a:rPr lang="en-GB" sz="3400" dirty="0" smtClean="0"/>
              <a:t>Satyrs &amp; maenads dance around Dionysus</a:t>
            </a:r>
            <a:endParaRPr lang="en-GB" sz="3400" dirty="0"/>
          </a:p>
        </p:txBody>
      </p:sp>
    </p:spTree>
    <p:extLst>
      <p:ext uri="{BB962C8B-B14F-4D97-AF65-F5344CB8AC3E}">
        <p14:creationId xmlns:p14="http://schemas.microsoft.com/office/powerpoint/2010/main" val="227060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43" t="17543" r="4042" b="6765"/>
          <a:stretch/>
        </p:blipFill>
        <p:spPr>
          <a:xfrm>
            <a:off x="773918" y="25606"/>
            <a:ext cx="7596164" cy="6832394"/>
          </a:xfrm>
          <a:prstGeom prst="rect">
            <a:avLst/>
          </a:prstGeom>
        </p:spPr>
      </p:pic>
      <p:sp>
        <p:nvSpPr>
          <p:cNvPr id="5" name="TextBox 4"/>
          <p:cNvSpPr txBox="1"/>
          <p:nvPr/>
        </p:nvSpPr>
        <p:spPr>
          <a:xfrm>
            <a:off x="6210560" y="5517232"/>
            <a:ext cx="2160240" cy="1200329"/>
          </a:xfrm>
          <a:prstGeom prst="rect">
            <a:avLst/>
          </a:prstGeom>
          <a:noFill/>
        </p:spPr>
        <p:txBody>
          <a:bodyPr wrap="square" rtlCol="0">
            <a:spAutoFit/>
          </a:bodyPr>
          <a:lstStyle/>
          <a:p>
            <a:r>
              <a:rPr lang="en-GB" dirty="0" smtClean="0"/>
              <a:t>National </a:t>
            </a:r>
            <a:r>
              <a:rPr lang="en-GB" dirty="0"/>
              <a:t>Museum in Warsaw, 142355 MNW</a:t>
            </a:r>
          </a:p>
          <a:p>
            <a:endParaRPr lang="en-GB" dirty="0"/>
          </a:p>
        </p:txBody>
      </p:sp>
    </p:spTree>
    <p:extLst>
      <p:ext uri="{BB962C8B-B14F-4D97-AF65-F5344CB8AC3E}">
        <p14:creationId xmlns:p14="http://schemas.microsoft.com/office/powerpoint/2010/main" val="3271131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22495" y="857349"/>
            <a:ext cx="6857735" cy="5143302"/>
          </a:xfrm>
        </p:spPr>
      </p:pic>
    </p:spTree>
    <p:extLst>
      <p:ext uri="{BB962C8B-B14F-4D97-AF65-F5344CB8AC3E}">
        <p14:creationId xmlns:p14="http://schemas.microsoft.com/office/powerpoint/2010/main" val="184808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flipV="1">
            <a:off x="1119851" y="-300886"/>
            <a:ext cx="6904299" cy="7506073"/>
          </a:xfrm>
        </p:spPr>
      </p:pic>
    </p:spTree>
    <p:extLst>
      <p:ext uri="{BB962C8B-B14F-4D97-AF65-F5344CB8AC3E}">
        <p14:creationId xmlns:p14="http://schemas.microsoft.com/office/powerpoint/2010/main" val="1013599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8128" cy="6861096"/>
          </a:xfrm>
        </p:spPr>
      </p:pic>
    </p:spTree>
    <p:extLst>
      <p:ext uri="{BB962C8B-B14F-4D97-AF65-F5344CB8AC3E}">
        <p14:creationId xmlns:p14="http://schemas.microsoft.com/office/powerpoint/2010/main" val="350308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61501" cy="6871126"/>
          </a:xfrm>
        </p:spPr>
      </p:pic>
    </p:spTree>
    <p:extLst>
      <p:ext uri="{BB962C8B-B14F-4D97-AF65-F5344CB8AC3E}">
        <p14:creationId xmlns:p14="http://schemas.microsoft.com/office/powerpoint/2010/main" val="2775767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114738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4444946"/>
          </a:xfrm>
        </p:spPr>
      </p:pic>
      <p:sp>
        <p:nvSpPr>
          <p:cNvPr id="5" name="TextBox 4"/>
          <p:cNvSpPr txBox="1"/>
          <p:nvPr/>
        </p:nvSpPr>
        <p:spPr>
          <a:xfrm>
            <a:off x="172392" y="5474841"/>
            <a:ext cx="6552728" cy="923330"/>
          </a:xfrm>
          <a:prstGeom prst="rect">
            <a:avLst/>
          </a:prstGeom>
          <a:noFill/>
        </p:spPr>
        <p:txBody>
          <a:bodyPr wrap="square" rtlCol="0">
            <a:spAutoFit/>
          </a:bodyPr>
          <a:lstStyle/>
          <a:p>
            <a:r>
              <a:rPr lang="en-GB" dirty="0" smtClean="0"/>
              <a:t>An old photo of the vase revealed what the deer’s tail should look like. The vase sustained damage; most likely when the National Museum in Warsaw was occupied by the Nazis during </a:t>
            </a:r>
            <a:r>
              <a:rPr lang="en-GB" dirty="0" smtClean="0"/>
              <a:t>World War 2</a:t>
            </a:r>
            <a:r>
              <a:rPr lang="en-GB" dirty="0" smtClean="0"/>
              <a:t>.   </a:t>
            </a:r>
            <a:endParaRPr lang="en-GB" dirty="0"/>
          </a:p>
        </p:txBody>
      </p:sp>
    </p:spTree>
    <p:extLst>
      <p:ext uri="{BB962C8B-B14F-4D97-AF65-F5344CB8AC3E}">
        <p14:creationId xmlns:p14="http://schemas.microsoft.com/office/powerpoint/2010/main" val="1726463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43" t="17543" r="4042" b="6765"/>
          <a:stretch/>
        </p:blipFill>
        <p:spPr>
          <a:xfrm>
            <a:off x="773918" y="25606"/>
            <a:ext cx="7596164" cy="6832394"/>
          </a:xfrm>
          <a:prstGeom prst="rect">
            <a:avLst/>
          </a:prstGeom>
        </p:spPr>
      </p:pic>
      <p:sp>
        <p:nvSpPr>
          <p:cNvPr id="5" name="TextBox 4"/>
          <p:cNvSpPr txBox="1"/>
          <p:nvPr/>
        </p:nvSpPr>
        <p:spPr>
          <a:xfrm>
            <a:off x="6966334" y="4734342"/>
            <a:ext cx="2160240" cy="2123658"/>
          </a:xfrm>
          <a:prstGeom prst="rect">
            <a:avLst/>
          </a:prstGeom>
          <a:noFill/>
        </p:spPr>
        <p:txBody>
          <a:bodyPr wrap="square" rtlCol="0">
            <a:spAutoFit/>
          </a:bodyPr>
          <a:lstStyle/>
          <a:p>
            <a:r>
              <a:rPr lang="en-GB" sz="2000" b="1" dirty="0"/>
              <a:t>Dionysus</a:t>
            </a:r>
          </a:p>
          <a:p>
            <a:r>
              <a:rPr lang="en-GB" sz="2000" dirty="0"/>
              <a:t>and followers,</a:t>
            </a:r>
          </a:p>
          <a:p>
            <a:r>
              <a:rPr lang="en-GB" sz="2000" i="1" dirty="0"/>
              <a:t>bell krater</a:t>
            </a:r>
          </a:p>
          <a:p>
            <a:r>
              <a:rPr lang="en-GB" dirty="0"/>
              <a:t>National Museum in Warsaw, 142355 MNW</a:t>
            </a:r>
          </a:p>
          <a:p>
            <a:endParaRPr lang="en-GB" dirty="0"/>
          </a:p>
        </p:txBody>
      </p:sp>
    </p:spTree>
    <p:extLst>
      <p:ext uri="{BB962C8B-B14F-4D97-AF65-F5344CB8AC3E}">
        <p14:creationId xmlns:p14="http://schemas.microsoft.com/office/powerpoint/2010/main" val="3313643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400" t="30538" r="14076" b="29071"/>
          <a:stretch/>
        </p:blipFill>
        <p:spPr>
          <a:xfrm>
            <a:off x="0" y="-1"/>
            <a:ext cx="9144000" cy="5450739"/>
          </a:xfrm>
          <a:prstGeom prst="rect">
            <a:avLst/>
          </a:prstGeom>
        </p:spPr>
      </p:pic>
    </p:spTree>
    <p:extLst>
      <p:ext uri="{BB962C8B-B14F-4D97-AF65-F5344CB8AC3E}">
        <p14:creationId xmlns:p14="http://schemas.microsoft.com/office/powerpoint/2010/main" val="298171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79" y="-5613"/>
            <a:ext cx="8770642" cy="6869227"/>
          </a:xfrm>
          <a:prstGeom prst="rect">
            <a:avLst/>
          </a:prstGeom>
        </p:spPr>
      </p:pic>
    </p:spTree>
    <p:extLst>
      <p:ext uri="{BB962C8B-B14F-4D97-AF65-F5344CB8AC3E}">
        <p14:creationId xmlns:p14="http://schemas.microsoft.com/office/powerpoint/2010/main" val="956226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nya\Pictures\Visits\Greece 2004\Epidauros\Epidaurus theatre he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830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6381328"/>
            <a:ext cx="3528392" cy="369332"/>
          </a:xfrm>
          <a:prstGeom prst="rect">
            <a:avLst/>
          </a:prstGeom>
          <a:noFill/>
        </p:spPr>
        <p:txBody>
          <a:bodyPr wrap="square" rtlCol="0">
            <a:spAutoFit/>
          </a:bodyPr>
          <a:lstStyle/>
          <a:p>
            <a:r>
              <a:rPr lang="en-GB" dirty="0" smtClean="0"/>
              <a:t>Theatre of Dionysus, Epidaurus.</a:t>
            </a:r>
            <a:endParaRPr lang="en-GB" dirty="0"/>
          </a:p>
        </p:txBody>
      </p:sp>
    </p:spTree>
    <p:extLst>
      <p:ext uri="{BB962C8B-B14F-4D97-AF65-F5344CB8AC3E}">
        <p14:creationId xmlns:p14="http://schemas.microsoft.com/office/powerpoint/2010/main" val="2521526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a\Pictures\Visits\Greece 2004\Argos and Heraion\Argos theatre close 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81" y="116632"/>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6340678"/>
            <a:ext cx="3600400" cy="369332"/>
          </a:xfrm>
          <a:prstGeom prst="rect">
            <a:avLst/>
          </a:prstGeom>
          <a:noFill/>
        </p:spPr>
        <p:txBody>
          <a:bodyPr wrap="square" rtlCol="0">
            <a:spAutoFit/>
          </a:bodyPr>
          <a:lstStyle/>
          <a:p>
            <a:r>
              <a:rPr lang="en-GB" dirty="0" smtClean="0"/>
              <a:t>Theatre of Dionysus, Argos.</a:t>
            </a:r>
            <a:endParaRPr lang="en-GB" dirty="0"/>
          </a:p>
        </p:txBody>
      </p:sp>
    </p:spTree>
    <p:extLst>
      <p:ext uri="{BB962C8B-B14F-4D97-AF65-F5344CB8AC3E}">
        <p14:creationId xmlns:p14="http://schemas.microsoft.com/office/powerpoint/2010/main" val="1087146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nya\Pictures\Visits\Greece 2004\Argos and Heraion\Argos theatre chorus 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292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6319422"/>
            <a:ext cx="6408712" cy="369332"/>
          </a:xfrm>
          <a:prstGeom prst="rect">
            <a:avLst/>
          </a:prstGeom>
          <a:noFill/>
        </p:spPr>
        <p:txBody>
          <a:bodyPr wrap="square" rtlCol="0">
            <a:spAutoFit/>
          </a:bodyPr>
          <a:lstStyle/>
          <a:p>
            <a:r>
              <a:rPr lang="en-GB" dirty="0" smtClean="0"/>
              <a:t>Chorus dancing lines on the floor of the theatre at Argos.</a:t>
            </a:r>
            <a:endParaRPr lang="en-GB" dirty="0"/>
          </a:p>
        </p:txBody>
      </p:sp>
    </p:spTree>
    <p:extLst>
      <p:ext uri="{BB962C8B-B14F-4D97-AF65-F5344CB8AC3E}">
        <p14:creationId xmlns:p14="http://schemas.microsoft.com/office/powerpoint/2010/main" val="984201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onya\Documents\Panoply\worksheet collection\Storyboard Terminology Shee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46300" y="0"/>
            <a:ext cx="4851400" cy="6858000"/>
          </a:xfrm>
          <a:noFill/>
        </p:spPr>
      </p:pic>
    </p:spTree>
    <p:extLst>
      <p:ext uri="{BB962C8B-B14F-4D97-AF65-F5344CB8AC3E}">
        <p14:creationId xmlns:p14="http://schemas.microsoft.com/office/powerpoint/2010/main" val="2343630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oply_exterior Nat Museum Warsaw.jpg"/>
          <p:cNvPicPr>
            <a:picLocks noChangeAspect="1"/>
          </p:cNvPicPr>
          <p:nvPr/>
        </p:nvPicPr>
        <p:blipFill>
          <a:blip r:embed="rId2"/>
          <a:stretch>
            <a:fillRect/>
          </a:stretch>
        </p:blipFill>
        <p:spPr>
          <a:xfrm>
            <a:off x="-1" y="0"/>
            <a:ext cx="9164837" cy="5517232"/>
          </a:xfrm>
          <a:prstGeom prst="rect">
            <a:avLst/>
          </a:prstGeom>
        </p:spPr>
      </p:pic>
      <p:sp>
        <p:nvSpPr>
          <p:cNvPr id="4" name="TextBox 3"/>
          <p:cNvSpPr txBox="1"/>
          <p:nvPr/>
        </p:nvSpPr>
        <p:spPr>
          <a:xfrm>
            <a:off x="323528" y="5922858"/>
            <a:ext cx="4608512" cy="523220"/>
          </a:xfrm>
          <a:prstGeom prst="rect">
            <a:avLst/>
          </a:prstGeom>
          <a:noFill/>
        </p:spPr>
        <p:txBody>
          <a:bodyPr wrap="square" rtlCol="0">
            <a:spAutoFit/>
          </a:bodyPr>
          <a:lstStyle/>
          <a:p>
            <a:r>
              <a:rPr lang="en-GB" sz="2800" b="1" dirty="0" smtClean="0"/>
              <a:t>National Museum in Warsaw</a:t>
            </a:r>
          </a:p>
        </p:txBody>
      </p:sp>
    </p:spTree>
    <p:extLst>
      <p:ext uri="{BB962C8B-B14F-4D97-AF65-F5344CB8AC3E}">
        <p14:creationId xmlns:p14="http://schemas.microsoft.com/office/powerpoint/2010/main" val="3409618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51689" cy="6471141"/>
          </a:xfrm>
        </p:spPr>
      </p:pic>
    </p:spTree>
    <p:extLst>
      <p:ext uri="{BB962C8B-B14F-4D97-AF65-F5344CB8AC3E}">
        <p14:creationId xmlns:p14="http://schemas.microsoft.com/office/powerpoint/2010/main" val="1661921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548" y="2138667"/>
            <a:ext cx="8229600" cy="3204323"/>
          </a:xfrm>
        </p:spPr>
        <p:txBody>
          <a:bodyPr>
            <a:normAutofit/>
          </a:bodyPr>
          <a:lstStyle/>
          <a:p>
            <a:endParaRPr lang="en-GB" dirty="0"/>
          </a:p>
          <a:p>
            <a:pPr marL="0" indent="0" algn="ctr">
              <a:spcBef>
                <a:spcPts val="0"/>
              </a:spcBef>
              <a:buNone/>
            </a:pPr>
            <a:r>
              <a:rPr lang="en-GB" sz="2400" dirty="0"/>
              <a:t> This resource was created by </a:t>
            </a:r>
            <a:r>
              <a:rPr lang="en-GB" sz="2400" dirty="0" smtClean="0"/>
              <a:t>the</a:t>
            </a:r>
          </a:p>
          <a:p>
            <a:pPr marL="0" indent="0" algn="ctr">
              <a:spcBef>
                <a:spcPts val="0"/>
              </a:spcBef>
              <a:buNone/>
            </a:pPr>
            <a:r>
              <a:rPr lang="en-GB" sz="2400" dirty="0" smtClean="0"/>
              <a:t> </a:t>
            </a:r>
            <a:r>
              <a:rPr lang="en-GB" sz="2400" dirty="0"/>
              <a:t>Panoply Vase Animation </a:t>
            </a:r>
            <a:r>
              <a:rPr lang="en-GB" sz="2400" dirty="0" smtClean="0"/>
              <a:t>Project</a:t>
            </a:r>
          </a:p>
          <a:p>
            <a:pPr marL="0" indent="0" algn="ctr">
              <a:spcBef>
                <a:spcPts val="0"/>
              </a:spcBef>
              <a:buNone/>
            </a:pPr>
            <a:r>
              <a:rPr lang="en-GB" sz="2400" dirty="0" smtClean="0"/>
              <a:t> </a:t>
            </a:r>
            <a:r>
              <a:rPr lang="en-GB" sz="2400" dirty="0"/>
              <a:t>as part of the European Research Council (ERC) funded project: </a:t>
            </a:r>
            <a:endParaRPr lang="en-GB" sz="2400" dirty="0" smtClean="0"/>
          </a:p>
          <a:p>
            <a:pPr marL="0" indent="0" algn="ctr">
              <a:spcBef>
                <a:spcPts val="0"/>
              </a:spcBef>
              <a:buNone/>
            </a:pPr>
            <a:r>
              <a:rPr lang="en-GB" sz="2400" i="1" dirty="0" smtClean="0"/>
              <a:t>Our </a:t>
            </a:r>
            <a:r>
              <a:rPr lang="en-GB" sz="2400" i="1" dirty="0"/>
              <a:t>Mythical Childhood... The Reception of Children's and Young Adults' Culture in Response to Regional and Global Challenges </a:t>
            </a:r>
            <a:endParaRPr lang="en-GB" sz="2400" dirty="0"/>
          </a:p>
          <a:p>
            <a:pPr marL="0" indent="0" algn="ctr">
              <a:spcBef>
                <a:spcPts val="0"/>
              </a:spcBef>
              <a:buNone/>
            </a:pPr>
            <a:r>
              <a:rPr lang="en-GB" sz="2400" dirty="0"/>
              <a:t>(Grant Agreement 681202; ERC Consolidator Grant led by Katarzyna Marciniak) 	</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113" y="5373216"/>
            <a:ext cx="6696470" cy="1156718"/>
          </a:xfrm>
          <a:prstGeom prst="rect">
            <a:avLst/>
          </a:prstGeom>
        </p:spPr>
      </p:pic>
    </p:spTree>
    <p:extLst>
      <p:ext uri="{BB962C8B-B14F-4D97-AF65-F5344CB8AC3E}">
        <p14:creationId xmlns:p14="http://schemas.microsoft.com/office/powerpoint/2010/main" val="259670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710" t="30972" r="7225"/>
          <a:stretch/>
        </p:blipFill>
        <p:spPr>
          <a:xfrm>
            <a:off x="2141984" y="129413"/>
            <a:ext cx="4860032" cy="3443603"/>
          </a:xfrm>
        </p:spPr>
      </p:pic>
      <p:sp>
        <p:nvSpPr>
          <p:cNvPr id="2" name="TextBox 1"/>
          <p:cNvSpPr txBox="1"/>
          <p:nvPr/>
        </p:nvSpPr>
        <p:spPr>
          <a:xfrm>
            <a:off x="323528" y="3573016"/>
            <a:ext cx="7776864"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smtClean="0"/>
              <a:t>The god Dionysus was always associated with things out of the ordinary – wild places, wine, masks and impersonation.</a:t>
            </a:r>
          </a:p>
          <a:p>
            <a:pPr marL="457200" indent="-457200">
              <a:buFont typeface="Arial" panose="020B0604020202020204" pitchFamily="34" charset="0"/>
              <a:buChar char="•"/>
            </a:pPr>
            <a:r>
              <a:rPr lang="en-GB" sz="2800" dirty="0" smtClean="0"/>
              <a:t>He was followed by mythical satyrs and by women known as ‘maenads’.</a:t>
            </a:r>
          </a:p>
          <a:p>
            <a:pPr marL="457200" indent="-457200">
              <a:buFont typeface="Arial" panose="020B0604020202020204" pitchFamily="34" charset="0"/>
              <a:buChar char="•"/>
            </a:pPr>
            <a:r>
              <a:rPr lang="en-GB" sz="2800" dirty="0" smtClean="0"/>
              <a:t>When drama developed, plays were performed for Dionysus as an offering.</a:t>
            </a:r>
            <a:endParaRPr lang="en-GB" sz="2800" dirty="0"/>
          </a:p>
        </p:txBody>
      </p:sp>
    </p:spTree>
    <p:extLst>
      <p:ext uri="{BB962C8B-B14F-4D97-AF65-F5344CB8AC3E}">
        <p14:creationId xmlns:p14="http://schemas.microsoft.com/office/powerpoint/2010/main" val="212078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400" t="30538" r="14076" b="29071"/>
          <a:stretch/>
        </p:blipFill>
        <p:spPr>
          <a:xfrm>
            <a:off x="0" y="-1"/>
            <a:ext cx="9144000" cy="5450739"/>
          </a:xfrm>
          <a:prstGeom prst="rect">
            <a:avLst/>
          </a:prstGeom>
        </p:spPr>
      </p:pic>
      <p:sp>
        <p:nvSpPr>
          <p:cNvPr id="3" name="TextBox 2"/>
          <p:cNvSpPr txBox="1"/>
          <p:nvPr/>
        </p:nvSpPr>
        <p:spPr>
          <a:xfrm>
            <a:off x="7741489" y="5655792"/>
            <a:ext cx="1368152" cy="646331"/>
          </a:xfrm>
          <a:prstGeom prst="rect">
            <a:avLst/>
          </a:prstGeom>
          <a:noFill/>
        </p:spPr>
        <p:txBody>
          <a:bodyPr wrap="square" rtlCol="0">
            <a:spAutoFit/>
          </a:bodyPr>
          <a:lstStyle/>
          <a:p>
            <a:r>
              <a:rPr lang="en-GB" dirty="0" smtClean="0"/>
              <a:t>A maenad</a:t>
            </a:r>
          </a:p>
          <a:p>
            <a:r>
              <a:rPr lang="en-GB" dirty="0" smtClean="0"/>
              <a:t>pets a deer</a:t>
            </a:r>
            <a:endParaRPr lang="en-GB" dirty="0"/>
          </a:p>
        </p:txBody>
      </p:sp>
      <p:sp>
        <p:nvSpPr>
          <p:cNvPr id="4" name="TextBox 3"/>
          <p:cNvSpPr txBox="1"/>
          <p:nvPr/>
        </p:nvSpPr>
        <p:spPr>
          <a:xfrm>
            <a:off x="5940152" y="5589240"/>
            <a:ext cx="1728192" cy="1200329"/>
          </a:xfrm>
          <a:prstGeom prst="rect">
            <a:avLst/>
          </a:prstGeom>
          <a:noFill/>
        </p:spPr>
        <p:txBody>
          <a:bodyPr wrap="square" rtlCol="0">
            <a:spAutoFit/>
          </a:bodyPr>
          <a:lstStyle/>
          <a:p>
            <a:r>
              <a:rPr lang="en-GB" dirty="0" smtClean="0"/>
              <a:t>Dionysus watches the wine being poured</a:t>
            </a:r>
            <a:endParaRPr lang="en-GB" dirty="0"/>
          </a:p>
        </p:txBody>
      </p:sp>
      <p:sp>
        <p:nvSpPr>
          <p:cNvPr id="5" name="TextBox 4"/>
          <p:cNvSpPr txBox="1"/>
          <p:nvPr/>
        </p:nvSpPr>
        <p:spPr>
          <a:xfrm>
            <a:off x="3491880" y="5589239"/>
            <a:ext cx="1872208" cy="1200329"/>
          </a:xfrm>
          <a:prstGeom prst="rect">
            <a:avLst/>
          </a:prstGeom>
          <a:noFill/>
        </p:spPr>
        <p:txBody>
          <a:bodyPr wrap="square" rtlCol="0">
            <a:spAutoFit/>
          </a:bodyPr>
          <a:lstStyle/>
          <a:p>
            <a:r>
              <a:rPr lang="en-GB" dirty="0" smtClean="0"/>
              <a:t>A satyr pours wine into a krater to be mixed with water and served</a:t>
            </a:r>
            <a:endParaRPr lang="en-GB" dirty="0"/>
          </a:p>
        </p:txBody>
      </p:sp>
      <p:sp>
        <p:nvSpPr>
          <p:cNvPr id="6" name="TextBox 5"/>
          <p:cNvSpPr txBox="1"/>
          <p:nvPr/>
        </p:nvSpPr>
        <p:spPr>
          <a:xfrm>
            <a:off x="539552" y="5589238"/>
            <a:ext cx="2232248" cy="1200329"/>
          </a:xfrm>
          <a:prstGeom prst="rect">
            <a:avLst/>
          </a:prstGeom>
          <a:noFill/>
        </p:spPr>
        <p:txBody>
          <a:bodyPr wrap="square" rtlCol="0">
            <a:spAutoFit/>
          </a:bodyPr>
          <a:lstStyle/>
          <a:p>
            <a:r>
              <a:rPr lang="en-GB" dirty="0" smtClean="0"/>
              <a:t>A satyr plays the aulos. A maenad – female follower of Dionysus - listens.</a:t>
            </a:r>
            <a:endParaRPr lang="en-GB" dirty="0"/>
          </a:p>
        </p:txBody>
      </p:sp>
    </p:spTree>
    <p:extLst>
      <p:ext uri="{BB962C8B-B14F-4D97-AF65-F5344CB8AC3E}">
        <p14:creationId xmlns:p14="http://schemas.microsoft.com/office/powerpoint/2010/main" val="1953110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Festival of Dionysus: Dionysia</a:t>
            </a:r>
            <a:endParaRPr lang="en-GB" dirty="0"/>
          </a:p>
        </p:txBody>
      </p:sp>
      <p:sp>
        <p:nvSpPr>
          <p:cNvPr id="3" name="Content Placeholder 2"/>
          <p:cNvSpPr>
            <a:spLocks noGrp="1"/>
          </p:cNvSpPr>
          <p:nvPr>
            <p:ph idx="1"/>
          </p:nvPr>
        </p:nvSpPr>
        <p:spPr>
          <a:xfrm>
            <a:off x="457200" y="1412776"/>
            <a:ext cx="8229600" cy="4968552"/>
          </a:xfrm>
        </p:spPr>
        <p:txBody>
          <a:bodyPr>
            <a:normAutofit/>
          </a:bodyPr>
          <a:lstStyle/>
          <a:p>
            <a:r>
              <a:rPr lang="en-GB" sz="2800" dirty="0" smtClean="0"/>
              <a:t>There were many festivals of Dionysus, or ‘Dionysia’ across the Greek world. Most is known about the ‘City Dionysia’ in Athens.</a:t>
            </a:r>
          </a:p>
          <a:p>
            <a:r>
              <a:rPr lang="en-GB" sz="2800" dirty="0" smtClean="0"/>
              <a:t>The City Dionysia was held when the city became busy after Winter at the end of what we call March.</a:t>
            </a:r>
          </a:p>
          <a:p>
            <a:r>
              <a:rPr lang="en-GB" sz="2800" dirty="0" smtClean="0"/>
              <a:t>When the festival began, people gathered to watch a procession. Phalli, bread loaves, and bowls were carried in the procession through the city to the sacred area by the theatre. Free, non-Athenian men who lived in Athens joined the procession dressed in red.</a:t>
            </a:r>
            <a:endParaRPr lang="en-GB" sz="2800" dirty="0"/>
          </a:p>
        </p:txBody>
      </p:sp>
    </p:spTree>
    <p:extLst>
      <p:ext uri="{BB962C8B-B14F-4D97-AF65-F5344CB8AC3E}">
        <p14:creationId xmlns:p14="http://schemas.microsoft.com/office/powerpoint/2010/main" val="427038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3" name="TextBox 2"/>
          <p:cNvSpPr txBox="1"/>
          <p:nvPr/>
        </p:nvSpPr>
        <p:spPr>
          <a:xfrm>
            <a:off x="1475656" y="6472329"/>
            <a:ext cx="6480720" cy="369332"/>
          </a:xfrm>
          <a:prstGeom prst="rect">
            <a:avLst/>
          </a:prstGeom>
          <a:noFill/>
        </p:spPr>
        <p:txBody>
          <a:bodyPr wrap="square" rtlCol="0">
            <a:spAutoFit/>
          </a:bodyPr>
          <a:lstStyle/>
          <a:p>
            <a:r>
              <a:rPr lang="en-GB" dirty="0" smtClean="0"/>
              <a:t>Theatre of Dionysus in Athens. Temple of Zeus in the background.</a:t>
            </a:r>
            <a:endParaRPr lang="en-GB" dirty="0"/>
          </a:p>
        </p:txBody>
      </p:sp>
    </p:spTree>
    <p:extLst>
      <p:ext uri="{BB962C8B-B14F-4D97-AF65-F5344CB8AC3E}">
        <p14:creationId xmlns:p14="http://schemas.microsoft.com/office/powerpoint/2010/main" val="20122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760639"/>
          </a:xfrm>
        </p:spPr>
        <p:txBody>
          <a:bodyPr>
            <a:normAutofit/>
          </a:bodyPr>
          <a:lstStyle/>
          <a:p>
            <a:r>
              <a:rPr lang="en-GB" sz="3600" dirty="0" smtClean="0"/>
              <a:t>The theatrical performances began on the day after the procession.</a:t>
            </a:r>
          </a:p>
          <a:p>
            <a:r>
              <a:rPr lang="en-GB" sz="3600" dirty="0" smtClean="0"/>
              <a:t>3 playwrights would enter the tragedy competition.</a:t>
            </a:r>
          </a:p>
          <a:p>
            <a:r>
              <a:rPr lang="en-GB" sz="3600" dirty="0" smtClean="0"/>
              <a:t>Each competitor entered 3 tragedies and a satyr-play.</a:t>
            </a:r>
          </a:p>
          <a:p>
            <a:r>
              <a:rPr lang="en-GB" sz="3600" dirty="0" smtClean="0"/>
              <a:t>5 comic playwrights would enter the comedy competition. They entered 1 comedy each.</a:t>
            </a:r>
          </a:p>
        </p:txBody>
      </p:sp>
    </p:spTree>
    <p:extLst>
      <p:ext uri="{BB962C8B-B14F-4D97-AF65-F5344CB8AC3E}">
        <p14:creationId xmlns:p14="http://schemas.microsoft.com/office/powerpoint/2010/main" val="237270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77280"/>
            <a:ext cx="4572000" cy="457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083" y="1611581"/>
            <a:ext cx="3454400" cy="3568700"/>
          </a:xfrm>
          <a:prstGeom prst="rect">
            <a:avLst/>
          </a:prstGeom>
        </p:spPr>
      </p:pic>
      <p:sp>
        <p:nvSpPr>
          <p:cNvPr id="4" name="TextBox 3"/>
          <p:cNvSpPr txBox="1"/>
          <p:nvPr/>
        </p:nvSpPr>
        <p:spPr>
          <a:xfrm>
            <a:off x="5407593" y="5382763"/>
            <a:ext cx="3353890" cy="923330"/>
          </a:xfrm>
          <a:prstGeom prst="rect">
            <a:avLst/>
          </a:prstGeom>
          <a:noFill/>
        </p:spPr>
        <p:txBody>
          <a:bodyPr wrap="square" rtlCol="0">
            <a:spAutoFit/>
          </a:bodyPr>
          <a:lstStyle/>
          <a:p>
            <a:r>
              <a:rPr lang="en-GB" dirty="0" smtClean="0"/>
              <a:t>Socrates, in Aristophanes’ </a:t>
            </a:r>
            <a:r>
              <a:rPr lang="en-GB" i="1" dirty="0" smtClean="0"/>
              <a:t>Clouds</a:t>
            </a:r>
            <a:r>
              <a:rPr lang="en-GB" dirty="0" smtClean="0"/>
              <a:t>.</a:t>
            </a:r>
          </a:p>
          <a:p>
            <a:r>
              <a:rPr lang="en-GB" dirty="0"/>
              <a:t>Image from </a:t>
            </a:r>
            <a:r>
              <a:rPr lang="en-GB" i="1" dirty="0" err="1" smtClean="0"/>
              <a:t>Didaskalia</a:t>
            </a:r>
            <a:r>
              <a:rPr lang="en-GB" i="1" dirty="0" smtClean="0"/>
              <a:t>: Journal for Ancient Performance</a:t>
            </a:r>
            <a:endParaRPr lang="en-GB" i="1" dirty="0"/>
          </a:p>
        </p:txBody>
      </p:sp>
      <p:sp>
        <p:nvSpPr>
          <p:cNvPr id="5" name="TextBox 4"/>
          <p:cNvSpPr txBox="1"/>
          <p:nvPr/>
        </p:nvSpPr>
        <p:spPr>
          <a:xfrm>
            <a:off x="1043608" y="404664"/>
            <a:ext cx="7488832" cy="861774"/>
          </a:xfrm>
          <a:prstGeom prst="rect">
            <a:avLst/>
          </a:prstGeom>
          <a:noFill/>
        </p:spPr>
        <p:txBody>
          <a:bodyPr wrap="square" rtlCol="0">
            <a:spAutoFit/>
          </a:bodyPr>
          <a:lstStyle/>
          <a:p>
            <a:r>
              <a:rPr lang="en-GB" sz="3200" dirty="0"/>
              <a:t>The performers in the plays wore masks.</a:t>
            </a:r>
          </a:p>
          <a:p>
            <a:endParaRPr lang="en-GB" dirty="0"/>
          </a:p>
        </p:txBody>
      </p:sp>
    </p:spTree>
    <p:extLst>
      <p:ext uri="{BB962C8B-B14F-4D97-AF65-F5344CB8AC3E}">
        <p14:creationId xmlns:p14="http://schemas.microsoft.com/office/powerpoint/2010/main" val="388145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rmAutofit/>
          </a:bodyPr>
          <a:lstStyle/>
          <a:p>
            <a:r>
              <a:rPr lang="en-GB" dirty="0" smtClean="0"/>
              <a:t>Each </a:t>
            </a:r>
            <a:r>
              <a:rPr lang="en-GB" dirty="0"/>
              <a:t>play </a:t>
            </a:r>
            <a:r>
              <a:rPr lang="en-GB" dirty="0" smtClean="0"/>
              <a:t>included </a:t>
            </a:r>
            <a:r>
              <a:rPr lang="en-GB" dirty="0"/>
              <a:t>a group of singers and dancers known as the Chorus, and a small number of actors – 2 at first, later 3</a:t>
            </a:r>
            <a:r>
              <a:rPr lang="en-GB" dirty="0" smtClean="0"/>
              <a:t>.</a:t>
            </a:r>
            <a:endParaRPr lang="en-GB" dirty="0"/>
          </a:p>
          <a:p>
            <a:r>
              <a:rPr lang="en-GB" dirty="0" smtClean="0"/>
              <a:t>10 </a:t>
            </a:r>
            <a:r>
              <a:rPr lang="en-GB" dirty="0"/>
              <a:t>men were chosen to act as the </a:t>
            </a:r>
            <a:r>
              <a:rPr lang="en-GB" dirty="0" smtClean="0"/>
              <a:t>judges for the plays.</a:t>
            </a:r>
            <a:endParaRPr lang="en-GB" dirty="0"/>
          </a:p>
          <a:p>
            <a:r>
              <a:rPr lang="en-GB" dirty="0" smtClean="0"/>
              <a:t>The festival would also include a </a:t>
            </a:r>
            <a:r>
              <a:rPr lang="en-GB" dirty="0"/>
              <a:t>group singing competition, one for men and one for boys. </a:t>
            </a:r>
            <a:r>
              <a:rPr lang="en-GB" dirty="0" smtClean="0"/>
              <a:t>Every </a:t>
            </a:r>
            <a:r>
              <a:rPr lang="en-GB" dirty="0"/>
              <a:t>tribe in the city </a:t>
            </a:r>
            <a:r>
              <a:rPr lang="en-GB" dirty="0" smtClean="0"/>
              <a:t>entered teams.</a:t>
            </a:r>
            <a:endParaRPr lang="en-GB" dirty="0"/>
          </a:p>
          <a:p>
            <a:endParaRPr lang="en-GB" dirty="0"/>
          </a:p>
        </p:txBody>
      </p:sp>
    </p:spTree>
    <p:extLst>
      <p:ext uri="{BB962C8B-B14F-4D97-AF65-F5344CB8AC3E}">
        <p14:creationId xmlns:p14="http://schemas.microsoft.com/office/powerpoint/2010/main" val="2517471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601</Words>
  <Application>Microsoft Office PowerPoint</Application>
  <PresentationFormat>On-screen Show (4:3)</PresentationFormat>
  <Paragraphs>50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Dionysus </vt:lpstr>
      <vt:lpstr>PowerPoint Presentation</vt:lpstr>
      <vt:lpstr>PowerPoint Presentation</vt:lpstr>
      <vt:lpstr>PowerPoint Presentation</vt:lpstr>
      <vt:lpstr>Festival of Dionysus: Dionysia</vt:lpstr>
      <vt:lpstr>PowerPoint Presentation</vt:lpstr>
      <vt:lpstr>PowerPoint Presentation</vt:lpstr>
      <vt:lpstr>PowerPoint Presentation</vt:lpstr>
      <vt:lpstr>PowerPoint Presentation</vt:lpstr>
      <vt:lpstr>Satyr-plays</vt:lpstr>
      <vt:lpstr>PowerPoint Presentation</vt:lpstr>
      <vt:lpstr>Satyrs &amp; maenads dance around Dionysus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Sonya Nevin</dc:creator>
  <cp:lastModifiedBy>Sonya Nevin</cp:lastModifiedBy>
  <cp:revision>25</cp:revision>
  <dcterms:created xsi:type="dcterms:W3CDTF">2020-11-23T11:40:16Z</dcterms:created>
  <dcterms:modified xsi:type="dcterms:W3CDTF">2021-04-14T16:11:08Z</dcterms:modified>
</cp:coreProperties>
</file>