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12" r:id="rId2"/>
    <p:sldId id="469" r:id="rId3"/>
    <p:sldId id="338" r:id="rId4"/>
    <p:sldId id="450" r:id="rId5"/>
    <p:sldId id="451" r:id="rId6"/>
    <p:sldId id="470" r:id="rId7"/>
    <p:sldId id="455" r:id="rId8"/>
    <p:sldId id="339" r:id="rId9"/>
    <p:sldId id="456" r:id="rId10"/>
    <p:sldId id="458" r:id="rId11"/>
    <p:sldId id="459" r:id="rId12"/>
    <p:sldId id="460" r:id="rId13"/>
    <p:sldId id="293" r:id="rId14"/>
    <p:sldId id="482" r:id="rId15"/>
    <p:sldId id="462" r:id="rId16"/>
    <p:sldId id="461" r:id="rId17"/>
    <p:sldId id="478" r:id="rId18"/>
    <p:sldId id="479" r:id="rId19"/>
    <p:sldId id="343" r:id="rId20"/>
    <p:sldId id="356" r:id="rId21"/>
    <p:sldId id="471" r:id="rId22"/>
    <p:sldId id="472" r:id="rId23"/>
    <p:sldId id="349" r:id="rId24"/>
    <p:sldId id="473" r:id="rId25"/>
    <p:sldId id="351" r:id="rId26"/>
    <p:sldId id="265" r:id="rId27"/>
    <p:sldId id="268" r:id="rId28"/>
    <p:sldId id="272" r:id="rId29"/>
    <p:sldId id="477" r:id="rId30"/>
    <p:sldId id="474" r:id="rId31"/>
    <p:sldId id="475" r:id="rId32"/>
    <p:sldId id="476" r:id="rId33"/>
    <p:sldId id="289" r:id="rId34"/>
    <p:sldId id="464" r:id="rId35"/>
    <p:sldId id="290" r:id="rId36"/>
    <p:sldId id="258" r:id="rId37"/>
    <p:sldId id="357" r:id="rId38"/>
    <p:sldId id="366" r:id="rId39"/>
    <p:sldId id="467" r:id="rId40"/>
    <p:sldId id="367" r:id="rId41"/>
    <p:sldId id="368" r:id="rId42"/>
    <p:sldId id="452" r:id="rId43"/>
    <p:sldId id="361" r:id="rId44"/>
    <p:sldId id="269" r:id="rId45"/>
    <p:sldId id="270" r:id="rId46"/>
    <p:sldId id="286" r:id="rId47"/>
    <p:sldId id="453" r:id="rId48"/>
    <p:sldId id="275" r:id="rId49"/>
    <p:sldId id="454" r:id="rId50"/>
    <p:sldId id="271" r:id="rId51"/>
    <p:sldId id="274" r:id="rId52"/>
    <p:sldId id="280" r:id="rId53"/>
    <p:sldId id="278" r:id="rId54"/>
    <p:sldId id="483" r:id="rId55"/>
    <p:sldId id="481" r:id="rId56"/>
    <p:sldId id="480"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57" autoAdjust="0"/>
    <p:restoredTop sz="94293" autoAdjust="0"/>
  </p:normalViewPr>
  <p:slideViewPr>
    <p:cSldViewPr>
      <p:cViewPr varScale="1">
        <p:scale>
          <a:sx n="68" d="100"/>
          <a:sy n="68" d="100"/>
        </p:scale>
        <p:origin x="1052" y="6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6EB77-A37B-42A4-BFE1-7A2D650A9D36}" type="datetimeFigureOut">
              <a:rPr lang="en-GB" smtClean="0"/>
              <a:t>04/10/2024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F0D74-DA06-4D45-82DE-E99C908862D6}" type="slidenum">
              <a:rPr lang="en-GB" smtClean="0"/>
              <a:t>‹#›</a:t>
            </a:fld>
            <a:endParaRPr lang="en-GB"/>
          </a:p>
        </p:txBody>
      </p:sp>
    </p:spTree>
    <p:extLst>
      <p:ext uri="{BB962C8B-B14F-4D97-AF65-F5344CB8AC3E}">
        <p14:creationId xmlns:p14="http://schemas.microsoft.com/office/powerpoint/2010/main" val="3795747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4F0D74-DA06-4D45-82DE-E99C908862D6}" type="slidenum">
              <a:rPr lang="en-GB" smtClean="0"/>
              <a:t>33</a:t>
            </a:fld>
            <a:endParaRPr lang="en-GB"/>
          </a:p>
        </p:txBody>
      </p:sp>
    </p:spTree>
    <p:extLst>
      <p:ext uri="{BB962C8B-B14F-4D97-AF65-F5344CB8AC3E}">
        <p14:creationId xmlns:p14="http://schemas.microsoft.com/office/powerpoint/2010/main" val="3144315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C27259B-8E0C-4E0C-85EC-DD80C3B4AB22}" type="datetimeFigureOut">
              <a:rPr lang="en-GB" smtClean="0"/>
              <a:t>04/10/2024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22D6E6-F34E-4283-B500-967AE74F3FDF}" type="slidenum">
              <a:rPr lang="en-GB" smtClean="0"/>
              <a:t>‹#›</a:t>
            </a:fld>
            <a:endParaRPr lang="en-GB"/>
          </a:p>
        </p:txBody>
      </p:sp>
    </p:spTree>
    <p:extLst>
      <p:ext uri="{BB962C8B-B14F-4D97-AF65-F5344CB8AC3E}">
        <p14:creationId xmlns:p14="http://schemas.microsoft.com/office/powerpoint/2010/main" val="2374626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27259B-8E0C-4E0C-85EC-DD80C3B4AB22}" type="datetimeFigureOut">
              <a:rPr lang="en-GB" smtClean="0"/>
              <a:t>04/10/2024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22D6E6-F34E-4283-B500-967AE74F3FDF}" type="slidenum">
              <a:rPr lang="en-GB" smtClean="0"/>
              <a:t>‹#›</a:t>
            </a:fld>
            <a:endParaRPr lang="en-GB"/>
          </a:p>
        </p:txBody>
      </p:sp>
    </p:spTree>
    <p:extLst>
      <p:ext uri="{BB962C8B-B14F-4D97-AF65-F5344CB8AC3E}">
        <p14:creationId xmlns:p14="http://schemas.microsoft.com/office/powerpoint/2010/main" val="798017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27259B-8E0C-4E0C-85EC-DD80C3B4AB22}" type="datetimeFigureOut">
              <a:rPr lang="en-GB" smtClean="0"/>
              <a:t>04/10/2024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22D6E6-F34E-4283-B500-967AE74F3FDF}" type="slidenum">
              <a:rPr lang="en-GB" smtClean="0"/>
              <a:t>‹#›</a:t>
            </a:fld>
            <a:endParaRPr lang="en-GB"/>
          </a:p>
        </p:txBody>
      </p:sp>
    </p:spTree>
    <p:extLst>
      <p:ext uri="{BB962C8B-B14F-4D97-AF65-F5344CB8AC3E}">
        <p14:creationId xmlns:p14="http://schemas.microsoft.com/office/powerpoint/2010/main" val="4226310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65362774-7C2F-4DB0-9F87-E5A1A180212E}" type="slidenum">
              <a:rPr lang="en-GB" altLang="en-US" smtClean="0"/>
              <a:pPr>
                <a:defRPr/>
              </a:pPr>
              <a:t>‹#›</a:t>
            </a:fld>
            <a:endParaRPr lang="en-GB" alt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3046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27259B-8E0C-4E0C-85EC-DD80C3B4AB22}" type="datetimeFigureOut">
              <a:rPr lang="en-GB" smtClean="0"/>
              <a:t>04/10/2024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22D6E6-F34E-4283-B500-967AE74F3FDF}" type="slidenum">
              <a:rPr lang="en-GB" smtClean="0"/>
              <a:t>‹#›</a:t>
            </a:fld>
            <a:endParaRPr lang="en-GB"/>
          </a:p>
        </p:txBody>
      </p:sp>
    </p:spTree>
    <p:extLst>
      <p:ext uri="{BB962C8B-B14F-4D97-AF65-F5344CB8AC3E}">
        <p14:creationId xmlns:p14="http://schemas.microsoft.com/office/powerpoint/2010/main" val="981402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27259B-8E0C-4E0C-85EC-DD80C3B4AB22}" type="datetimeFigureOut">
              <a:rPr lang="en-GB" smtClean="0"/>
              <a:t>04/10/2024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22D6E6-F34E-4283-B500-967AE74F3FDF}" type="slidenum">
              <a:rPr lang="en-GB" smtClean="0"/>
              <a:t>‹#›</a:t>
            </a:fld>
            <a:endParaRPr lang="en-GB"/>
          </a:p>
        </p:txBody>
      </p:sp>
    </p:spTree>
    <p:extLst>
      <p:ext uri="{BB962C8B-B14F-4D97-AF65-F5344CB8AC3E}">
        <p14:creationId xmlns:p14="http://schemas.microsoft.com/office/powerpoint/2010/main" val="12934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C27259B-8E0C-4E0C-85EC-DD80C3B4AB22}" type="datetimeFigureOut">
              <a:rPr lang="en-GB" smtClean="0"/>
              <a:t>04/10/2024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22D6E6-F34E-4283-B500-967AE74F3FDF}" type="slidenum">
              <a:rPr lang="en-GB" smtClean="0"/>
              <a:t>‹#›</a:t>
            </a:fld>
            <a:endParaRPr lang="en-GB"/>
          </a:p>
        </p:txBody>
      </p:sp>
    </p:spTree>
    <p:extLst>
      <p:ext uri="{BB962C8B-B14F-4D97-AF65-F5344CB8AC3E}">
        <p14:creationId xmlns:p14="http://schemas.microsoft.com/office/powerpoint/2010/main" val="749570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C27259B-8E0C-4E0C-85EC-DD80C3B4AB22}" type="datetimeFigureOut">
              <a:rPr lang="en-GB" smtClean="0"/>
              <a:t>04/10/2024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722D6E6-F34E-4283-B500-967AE74F3FDF}" type="slidenum">
              <a:rPr lang="en-GB" smtClean="0"/>
              <a:t>‹#›</a:t>
            </a:fld>
            <a:endParaRPr lang="en-GB"/>
          </a:p>
        </p:txBody>
      </p:sp>
    </p:spTree>
    <p:extLst>
      <p:ext uri="{BB962C8B-B14F-4D97-AF65-F5344CB8AC3E}">
        <p14:creationId xmlns:p14="http://schemas.microsoft.com/office/powerpoint/2010/main" val="411230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C27259B-8E0C-4E0C-85EC-DD80C3B4AB22}" type="datetimeFigureOut">
              <a:rPr lang="en-GB" smtClean="0"/>
              <a:t>04/10/2024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22D6E6-F34E-4283-B500-967AE74F3FDF}" type="slidenum">
              <a:rPr lang="en-GB" smtClean="0"/>
              <a:t>‹#›</a:t>
            </a:fld>
            <a:endParaRPr lang="en-GB"/>
          </a:p>
        </p:txBody>
      </p:sp>
    </p:spTree>
    <p:extLst>
      <p:ext uri="{BB962C8B-B14F-4D97-AF65-F5344CB8AC3E}">
        <p14:creationId xmlns:p14="http://schemas.microsoft.com/office/powerpoint/2010/main" val="41837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7259B-8E0C-4E0C-85EC-DD80C3B4AB22}" type="datetimeFigureOut">
              <a:rPr lang="en-GB" smtClean="0"/>
              <a:t>04/10/2024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22D6E6-F34E-4283-B500-967AE74F3FDF}" type="slidenum">
              <a:rPr lang="en-GB" smtClean="0"/>
              <a:t>‹#›</a:t>
            </a:fld>
            <a:endParaRPr lang="en-GB"/>
          </a:p>
        </p:txBody>
      </p:sp>
    </p:spTree>
    <p:extLst>
      <p:ext uri="{BB962C8B-B14F-4D97-AF65-F5344CB8AC3E}">
        <p14:creationId xmlns:p14="http://schemas.microsoft.com/office/powerpoint/2010/main" val="2135017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27259B-8E0C-4E0C-85EC-DD80C3B4AB22}" type="datetimeFigureOut">
              <a:rPr lang="en-GB" smtClean="0"/>
              <a:t>04/10/2024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22D6E6-F34E-4283-B500-967AE74F3FDF}" type="slidenum">
              <a:rPr lang="en-GB" smtClean="0"/>
              <a:t>‹#›</a:t>
            </a:fld>
            <a:endParaRPr lang="en-GB"/>
          </a:p>
        </p:txBody>
      </p:sp>
    </p:spTree>
    <p:extLst>
      <p:ext uri="{BB962C8B-B14F-4D97-AF65-F5344CB8AC3E}">
        <p14:creationId xmlns:p14="http://schemas.microsoft.com/office/powerpoint/2010/main" val="426989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27259B-8E0C-4E0C-85EC-DD80C3B4AB22}" type="datetimeFigureOut">
              <a:rPr lang="en-GB" smtClean="0"/>
              <a:t>04/10/2024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22D6E6-F34E-4283-B500-967AE74F3FDF}" type="slidenum">
              <a:rPr lang="en-GB" smtClean="0"/>
              <a:t>‹#›</a:t>
            </a:fld>
            <a:endParaRPr lang="en-GB"/>
          </a:p>
        </p:txBody>
      </p:sp>
    </p:spTree>
    <p:extLst>
      <p:ext uri="{BB962C8B-B14F-4D97-AF65-F5344CB8AC3E}">
        <p14:creationId xmlns:p14="http://schemas.microsoft.com/office/powerpoint/2010/main" val="374661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7259B-8E0C-4E0C-85EC-DD80C3B4AB22}" type="datetimeFigureOut">
              <a:rPr lang="en-GB" smtClean="0"/>
              <a:t>04/10/2024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2D6E6-F34E-4283-B500-967AE74F3FDF}" type="slidenum">
              <a:rPr lang="en-GB" smtClean="0"/>
              <a:t>‹#›</a:t>
            </a:fld>
            <a:endParaRPr lang="en-GB"/>
          </a:p>
        </p:txBody>
      </p:sp>
    </p:spTree>
    <p:extLst>
      <p:ext uri="{BB962C8B-B14F-4D97-AF65-F5344CB8AC3E}">
        <p14:creationId xmlns:p14="http://schemas.microsoft.com/office/powerpoint/2010/main" val="510121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wuw.pl/product-eng-19615-Teaching-Ancient-Greece-Lesson-Plans-Vase-Animations-and-Resources-PDF.htm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britishmuseum.org/collection/object/G_1873-0820-352"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hyperlink" Target="https://www.britishmuseum.org/collection/object/G_1867-0508-96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metmuseum.org/art/collection/search/254184"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metmuseum.org/art/collection/search/247315"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britishmuseum.org/collection/object/G_1836-0224-138"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britishmuseum.org/collection/object/G_1861-0425-50"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britishmuseum.org/collection/object/G_1847-0909-6"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hyperlink" Target="http://www.omc.obta.al.uw.edu.pl/"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panoply.org.uk/further-resourc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metmuseum.org/art/collection/search/252973"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metmuseum.org/art/collection/search/252973"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metmuseum.org/art/collection/search/252973"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anoply.org.uk/heracles-and-erymanthian-boar" TargetMode="External"/><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metmuseum.org/art/collection/search/252973"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britishmuseum.org/collection/object/G_1836-0224-8"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panoply.org.uk/dionysus" TargetMode="External"/><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clevelandart.org/art/1989.73"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metmuseum.org/art/collection/search/254185"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britishmuseum.org/collection/object/G_1843-1103-100-x"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metmuseum.org/art/collection/search/247354"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panoply.org.uk/iris-rainbow-goddes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panoply.org.uk/libation"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panoply.org.uk/nike"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panoply.org.uk/heracles-and-erymanthian-boar"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panoply.org.uk/heracles" TargetMode="External"/><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www.metmuseum.org/art/collection/search/256598" TargetMode="External"/><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s://www.britishmuseum.org/collection/galleries/greece-parthenon" TargetMode="External"/><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panoply.org.uk/libation" TargetMode="External"/><Relationship Id="rId1" Type="http://schemas.openxmlformats.org/officeDocument/2006/relationships/slideLayout" Target="../slideLayouts/slideLayout12.xml"/><Relationship Id="rId4" Type="http://schemas.openxmlformats.org/officeDocument/2006/relationships/hyperlink" Target="https://www.metmuseum.org/art/collection/search/25428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panoply.org.uk/well-wisher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panoply.org.uk/hoplites-greeks-at-war" TargetMode="External"/><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collections.mfa.org/objects/153691" TargetMode="External"/><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www.metmuseum.org/art/collection/search/253348"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hyperlink" Target="https://www.wuw.pl/product-eng-19615-Teaching-Ancient-Greece-Lesson-Plans-Vase-Animations-and-Resources-PDF.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panoply.org.uk/our-mythical-childhood" TargetMode="External"/><Relationship Id="rId2" Type="http://schemas.openxmlformats.org/officeDocument/2006/relationships/hyperlink" Target="https://www.wuw.pl/product-eng-19615-Teaching-Ancient-Greece-Lesson-Plans-Vase-Animations-and-Resources-PDF.html"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hyperlink" Target="http://www.omc.obta.al.uw.edu.pl/"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panoply.org.uk/further-resourc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anoply.org.uk/libation"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britishmuseum.org/collection/object/G_1836-0224-122" TargetMode="External"/><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3548" y="2060848"/>
            <a:ext cx="8136904" cy="3150943"/>
          </a:xfrm>
        </p:spPr>
        <p:txBody>
          <a:bodyPr>
            <a:noAutofit/>
          </a:bodyPr>
          <a:lstStyle/>
          <a:p>
            <a:pPr>
              <a:spcBef>
                <a:spcPts val="0"/>
              </a:spcBef>
              <a:spcAft>
                <a:spcPts val="600"/>
              </a:spcAft>
            </a:pPr>
            <a:r>
              <a:rPr lang="en-GB" sz="1800" b="1" dirty="0">
                <a:solidFill>
                  <a:schemeClr val="bg1"/>
                </a:solidFill>
                <a:latin typeface="+mn-lt"/>
              </a:rPr>
              <a:t>The Ancient Greek</a:t>
            </a:r>
            <a:br>
              <a:rPr lang="en-GB" sz="1800" b="1" dirty="0">
                <a:solidFill>
                  <a:schemeClr val="bg1"/>
                </a:solidFill>
                <a:latin typeface="+mn-lt"/>
              </a:rPr>
            </a:br>
            <a:r>
              <a:rPr lang="en-GB" sz="1800" b="1" dirty="0">
                <a:solidFill>
                  <a:schemeClr val="bg1"/>
                </a:solidFill>
                <a:latin typeface="+mn-lt"/>
              </a:rPr>
              <a:t>Gods and Goddesses</a:t>
            </a:r>
            <a:br>
              <a:rPr lang="en-GB" sz="1800" b="1" dirty="0">
                <a:solidFill>
                  <a:schemeClr val="bg1"/>
                </a:solidFill>
                <a:latin typeface="+mn-lt"/>
              </a:rPr>
            </a:br>
            <a:br>
              <a:rPr lang="en-GB" sz="1800" b="1" dirty="0">
                <a:solidFill>
                  <a:schemeClr val="bg1"/>
                </a:solidFill>
                <a:latin typeface="+mn-lt"/>
              </a:rPr>
            </a:br>
            <a:r>
              <a:rPr lang="en-GB" sz="2000" dirty="0">
                <a:latin typeface="+mn-lt"/>
              </a:rPr>
              <a:t>This PowerPoint was developed to accompany</a:t>
            </a:r>
            <a:br>
              <a:rPr lang="en-GB" sz="2000" dirty="0">
                <a:latin typeface="+mn-lt"/>
              </a:rPr>
            </a:br>
            <a:r>
              <a:rPr lang="en-GB" sz="2000" b="1" i="1" dirty="0">
                <a:latin typeface="+mn-lt"/>
                <a:hlinkClick r:id="rId2"/>
              </a:rPr>
              <a:t>Teaching Ancient Greece. Lesson Plans, Vase Animations, and Resources</a:t>
            </a:r>
            <a:br>
              <a:rPr lang="en-GB" sz="2000" b="1" i="1" dirty="0">
                <a:latin typeface="+mn-lt"/>
              </a:rPr>
            </a:br>
            <a:r>
              <a:rPr lang="en-GB" sz="2000" dirty="0">
                <a:latin typeface="+mn-lt"/>
              </a:rPr>
              <a:t>edited by Sonya Nevin.</a:t>
            </a:r>
            <a:br>
              <a:rPr lang="en-GB" sz="2000" dirty="0">
                <a:latin typeface="+mn-lt"/>
              </a:rPr>
            </a:br>
            <a:br>
              <a:rPr lang="en-GB" sz="1800" dirty="0">
                <a:latin typeface="+mn-lt"/>
              </a:rPr>
            </a:br>
            <a:r>
              <a:rPr lang="en-GB" sz="2000" i="1" dirty="0">
                <a:latin typeface="+mn-lt"/>
              </a:rPr>
              <a:t>Teaching Ancient Greece </a:t>
            </a:r>
            <a:r>
              <a:rPr lang="en-GB" sz="2000" dirty="0">
                <a:latin typeface="+mn-lt"/>
              </a:rPr>
              <a:t>is an Open Access publication available for</a:t>
            </a:r>
            <a:br>
              <a:rPr lang="en-GB" sz="2000" dirty="0">
                <a:latin typeface="+mn-lt"/>
              </a:rPr>
            </a:br>
            <a:r>
              <a:rPr lang="en-GB" sz="2000" dirty="0">
                <a:latin typeface="+mn-lt"/>
                <a:hlinkClick r:id="rId2"/>
              </a:rPr>
              <a:t>free download </a:t>
            </a:r>
            <a:r>
              <a:rPr lang="en-GB" sz="2000" dirty="0">
                <a:latin typeface="+mn-lt"/>
              </a:rPr>
              <a:t>from the University of Warsaw Press.</a:t>
            </a:r>
            <a:br>
              <a:rPr lang="en-GB" sz="2000" dirty="0">
                <a:latin typeface="+mn-lt"/>
              </a:rPr>
            </a:br>
            <a:br>
              <a:rPr lang="en-GB" sz="1800" dirty="0">
                <a:latin typeface="+mn-lt"/>
              </a:rPr>
            </a:br>
            <a:r>
              <a:rPr lang="en-GB" sz="2000" dirty="0">
                <a:latin typeface="+mn-lt"/>
              </a:rPr>
              <a:t>This PowerPoint can also be used independently of</a:t>
            </a:r>
            <a:br>
              <a:rPr lang="en-GB" sz="2000" dirty="0">
                <a:latin typeface="+mn-lt"/>
              </a:rPr>
            </a:br>
            <a:r>
              <a:rPr lang="en-GB" sz="2000" i="1" dirty="0">
                <a:latin typeface="+mn-lt"/>
              </a:rPr>
              <a:t>Teaching Ancient Greece</a:t>
            </a:r>
            <a:r>
              <a:rPr lang="en-GB" sz="2000" dirty="0">
                <a:latin typeface="+mn-lt"/>
              </a:rPr>
              <a:t>.</a:t>
            </a:r>
            <a:br>
              <a:rPr lang="en-GB" sz="2000" dirty="0">
                <a:latin typeface="+mn-lt"/>
              </a:rPr>
            </a:br>
            <a:endParaRPr lang="en-GB" sz="2000" dirty="0">
              <a:solidFill>
                <a:schemeClr val="bg1"/>
              </a:solidFill>
              <a:latin typeface="+mn-lt"/>
            </a:endParaRPr>
          </a:p>
        </p:txBody>
      </p:sp>
      <p:sp>
        <p:nvSpPr>
          <p:cNvPr id="6" name="Rectangle 5"/>
          <p:cNvSpPr/>
          <p:nvPr/>
        </p:nvSpPr>
        <p:spPr>
          <a:xfrm>
            <a:off x="395536" y="769402"/>
            <a:ext cx="8352928" cy="1646605"/>
          </a:xfrm>
          <a:prstGeom prst="rect">
            <a:avLst/>
          </a:prstGeom>
        </p:spPr>
        <p:txBody>
          <a:bodyPr wrap="square">
            <a:spAutoFit/>
          </a:bodyPr>
          <a:lstStyle/>
          <a:p>
            <a:pPr algn="ctr"/>
            <a:r>
              <a:rPr lang="en-GB" sz="4000" b="1" dirty="0"/>
              <a:t>Ancient Greek Gods and Goddesses </a:t>
            </a:r>
          </a:p>
          <a:p>
            <a:pPr algn="ctr"/>
            <a:r>
              <a:rPr lang="en-GB" sz="2800" dirty="0"/>
              <a:t>Sonya Nevin</a:t>
            </a:r>
            <a:endParaRPr lang="en-GB" sz="2800" dirty="0">
              <a:hlinkClick r:id="" action="ppaction://noaction"/>
            </a:endParaRPr>
          </a:p>
          <a:p>
            <a:pPr algn="ctr">
              <a:spcBef>
                <a:spcPts val="600"/>
              </a:spcBef>
              <a:spcAft>
                <a:spcPts val="600"/>
              </a:spcAft>
            </a:pPr>
            <a:r>
              <a:rPr lang="en-GB" sz="2800" dirty="0">
                <a:hlinkClick r:id="" action="ppaction://noaction"/>
              </a:rPr>
              <a:t>http://panoply.org.uk</a:t>
            </a:r>
            <a:endParaRPr lang="en-GB" sz="28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765" y="5679934"/>
            <a:ext cx="6696470" cy="1156718"/>
          </a:xfrm>
          <a:prstGeom prst="rect">
            <a:avLst/>
          </a:prstGeom>
        </p:spPr>
      </p:pic>
    </p:spTree>
    <p:extLst>
      <p:ext uri="{BB962C8B-B14F-4D97-AF65-F5344CB8AC3E}">
        <p14:creationId xmlns:p14="http://schemas.microsoft.com/office/powerpoint/2010/main" val="1899629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EF81D6-31D1-1239-8860-838B64F254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04" t="25062" r="21662" b="44840"/>
          <a:stretch/>
        </p:blipFill>
        <p:spPr>
          <a:xfrm>
            <a:off x="0" y="4841"/>
            <a:ext cx="9144000" cy="6292248"/>
          </a:xfrm>
          <a:prstGeom prst="rect">
            <a:avLst/>
          </a:prstGeom>
        </p:spPr>
      </p:pic>
      <p:sp>
        <p:nvSpPr>
          <p:cNvPr id="3" name="TextBox 2">
            <a:extLst>
              <a:ext uri="{FF2B5EF4-FFF2-40B4-BE49-F238E27FC236}">
                <a16:creationId xmlns:a16="http://schemas.microsoft.com/office/drawing/2014/main" id="{A96EE2A9-7197-D71E-D40C-0396836896AC}"/>
              </a:ext>
            </a:extLst>
          </p:cNvPr>
          <p:cNvSpPr txBox="1"/>
          <p:nvPr/>
        </p:nvSpPr>
        <p:spPr>
          <a:xfrm>
            <a:off x="1007604" y="6381328"/>
            <a:ext cx="7128792" cy="400110"/>
          </a:xfrm>
          <a:prstGeom prst="rect">
            <a:avLst/>
          </a:prstGeom>
          <a:noFill/>
        </p:spPr>
        <p:txBody>
          <a:bodyPr wrap="square" rtlCol="0">
            <a:spAutoFit/>
          </a:bodyPr>
          <a:lstStyle/>
          <a:p>
            <a:r>
              <a:rPr lang="en-GB" sz="2000" dirty="0"/>
              <a:t>Left to right, Aphrodite, Athena, Hera, Hermes, Prince Paris of Troy.</a:t>
            </a:r>
          </a:p>
        </p:txBody>
      </p:sp>
    </p:spTree>
    <p:extLst>
      <p:ext uri="{BB962C8B-B14F-4D97-AF65-F5344CB8AC3E}">
        <p14:creationId xmlns:p14="http://schemas.microsoft.com/office/powerpoint/2010/main" val="2711606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D6104-578C-AAD5-493C-31DB29237F53}"/>
              </a:ext>
            </a:extLst>
          </p:cNvPr>
          <p:cNvPicPr>
            <a:picLocks noChangeAspect="1"/>
          </p:cNvPicPr>
          <p:nvPr/>
        </p:nvPicPr>
        <p:blipFill rotWithShape="1">
          <a:blip r:embed="rId2"/>
          <a:srcRect l="10625" t="11083" r="55512"/>
          <a:stretch/>
        </p:blipFill>
        <p:spPr>
          <a:xfrm>
            <a:off x="0" y="567968"/>
            <a:ext cx="3131840" cy="5657934"/>
          </a:xfrm>
          <a:prstGeom prst="rect">
            <a:avLst/>
          </a:prstGeom>
        </p:spPr>
      </p:pic>
      <p:sp>
        <p:nvSpPr>
          <p:cNvPr id="6" name="TextBox 5">
            <a:extLst>
              <a:ext uri="{FF2B5EF4-FFF2-40B4-BE49-F238E27FC236}">
                <a16:creationId xmlns:a16="http://schemas.microsoft.com/office/drawing/2014/main" id="{1741BBC6-8813-CB4D-2D96-B373B57C0578}"/>
              </a:ext>
            </a:extLst>
          </p:cNvPr>
          <p:cNvSpPr txBox="1"/>
          <p:nvPr/>
        </p:nvSpPr>
        <p:spPr>
          <a:xfrm>
            <a:off x="3330116" y="305068"/>
            <a:ext cx="2610036" cy="6453049"/>
          </a:xfrm>
          <a:prstGeom prst="rect">
            <a:avLst/>
          </a:prstGeom>
          <a:noFill/>
        </p:spPr>
        <p:txBody>
          <a:bodyPr wrap="square" rtlCol="0">
            <a:spAutoFit/>
          </a:bodyPr>
          <a:lstStyle/>
          <a:p>
            <a:pPr algn="ctr"/>
            <a:r>
              <a:rPr lang="en-GB" sz="3200" b="1" dirty="0"/>
              <a:t>Athena</a:t>
            </a:r>
          </a:p>
          <a:p>
            <a:pPr algn="ctr">
              <a:spcAft>
                <a:spcPts val="600"/>
              </a:spcAft>
            </a:pPr>
            <a:r>
              <a:rPr lang="en-GB" sz="2000" dirty="0"/>
              <a:t>We have seen Athena already, with her father, Zeus, and with her stepmother, Hera.</a:t>
            </a:r>
          </a:p>
          <a:p>
            <a:pPr algn="ctr">
              <a:spcAft>
                <a:spcPts val="400"/>
              </a:spcAft>
            </a:pPr>
            <a:r>
              <a:rPr lang="en-GB" sz="2000" dirty="0"/>
              <a:t>Athena is the goddess of </a:t>
            </a:r>
            <a:r>
              <a:rPr lang="en-GB" sz="2000" b="1" dirty="0"/>
              <a:t>wisdom</a:t>
            </a:r>
            <a:r>
              <a:rPr lang="en-GB" sz="2000" dirty="0"/>
              <a:t>, </a:t>
            </a:r>
            <a:r>
              <a:rPr lang="en-GB" sz="2000" b="1" dirty="0"/>
              <a:t>craft</a:t>
            </a:r>
            <a:r>
              <a:rPr lang="en-GB" sz="2000" dirty="0"/>
              <a:t>,</a:t>
            </a:r>
          </a:p>
          <a:p>
            <a:pPr algn="ctr">
              <a:spcAft>
                <a:spcPts val="600"/>
              </a:spcAft>
            </a:pPr>
            <a:r>
              <a:rPr lang="en-GB" sz="2000" dirty="0"/>
              <a:t>and </a:t>
            </a:r>
            <a:r>
              <a:rPr lang="en-GB" sz="2000" b="1" dirty="0"/>
              <a:t>war</a:t>
            </a:r>
            <a:r>
              <a:rPr lang="en-GB" sz="2000" dirty="0"/>
              <a:t>.</a:t>
            </a:r>
          </a:p>
          <a:p>
            <a:pPr algn="ctr"/>
            <a:r>
              <a:rPr lang="en-GB" sz="2000" dirty="0"/>
              <a:t>She was chosen as the protector of many cities.</a:t>
            </a:r>
          </a:p>
          <a:p>
            <a:pPr algn="ctr"/>
            <a:endParaRPr lang="en-GB" sz="1400" dirty="0"/>
          </a:p>
          <a:p>
            <a:pPr algn="ctr"/>
            <a:r>
              <a:rPr lang="en-GB" sz="2000" dirty="0"/>
              <a:t>We can recognise Athena through her helmet, spear, dress, and special cloak called</a:t>
            </a:r>
          </a:p>
          <a:p>
            <a:pPr algn="ctr"/>
            <a:r>
              <a:rPr lang="en-GB" sz="2000" dirty="0"/>
              <a:t>an aegis.</a:t>
            </a:r>
          </a:p>
          <a:p>
            <a:pPr algn="ctr"/>
            <a:endParaRPr lang="en-GB" sz="1400" dirty="0"/>
          </a:p>
          <a:p>
            <a:pPr algn="ctr"/>
            <a:r>
              <a:rPr lang="en-GB" sz="2000" dirty="0"/>
              <a:t>The owl is another</a:t>
            </a:r>
          </a:p>
          <a:p>
            <a:pPr algn="ctr"/>
            <a:r>
              <a:rPr lang="en-GB" sz="2000" dirty="0"/>
              <a:t>sign of Athena.</a:t>
            </a:r>
          </a:p>
        </p:txBody>
      </p:sp>
      <p:pic>
        <p:nvPicPr>
          <p:cNvPr id="3" name="Picture 2">
            <a:extLst>
              <a:ext uri="{FF2B5EF4-FFF2-40B4-BE49-F238E27FC236}">
                <a16:creationId xmlns:a16="http://schemas.microsoft.com/office/drawing/2014/main" id="{FF9A7D79-8D0A-D67C-1906-BE981D670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856" y="476671"/>
            <a:ext cx="2870144" cy="5749229"/>
          </a:xfrm>
          <a:prstGeom prst="rect">
            <a:avLst/>
          </a:prstGeom>
        </p:spPr>
      </p:pic>
    </p:spTree>
    <p:extLst>
      <p:ext uri="{BB962C8B-B14F-4D97-AF65-F5344CB8AC3E}">
        <p14:creationId xmlns:p14="http://schemas.microsoft.com/office/powerpoint/2010/main" val="298615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AC83F-4C0F-DDB4-BB01-53EBE90BB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16" y="0"/>
            <a:ext cx="7884368" cy="5760845"/>
          </a:xfrm>
          <a:prstGeom prst="rect">
            <a:avLst/>
          </a:prstGeom>
        </p:spPr>
      </p:pic>
      <p:sp>
        <p:nvSpPr>
          <p:cNvPr id="4" name="TextBox 3">
            <a:extLst>
              <a:ext uri="{FF2B5EF4-FFF2-40B4-BE49-F238E27FC236}">
                <a16:creationId xmlns:a16="http://schemas.microsoft.com/office/drawing/2014/main" id="{0A4B11C4-06A5-FC48-5EC2-42A96680C8EC}"/>
              </a:ext>
            </a:extLst>
          </p:cNvPr>
          <p:cNvSpPr txBox="1"/>
          <p:nvPr/>
        </p:nvSpPr>
        <p:spPr>
          <a:xfrm>
            <a:off x="629816" y="5877272"/>
            <a:ext cx="8406680" cy="707886"/>
          </a:xfrm>
          <a:prstGeom prst="rect">
            <a:avLst/>
          </a:prstGeom>
          <a:noFill/>
        </p:spPr>
        <p:txBody>
          <a:bodyPr wrap="square" rtlCol="0">
            <a:spAutoFit/>
          </a:bodyPr>
          <a:lstStyle/>
          <a:p>
            <a:pPr algn="ctr"/>
            <a:r>
              <a:rPr lang="en-GB" sz="2000" dirty="0"/>
              <a:t>Here we see Athena accompany Perseus as he slays the gorgon, Medusa.</a:t>
            </a:r>
          </a:p>
          <a:p>
            <a:pPr algn="ctr"/>
            <a:r>
              <a:rPr lang="en-GB" sz="2000" dirty="0"/>
              <a:t>Helmet, spear, dress, aegis. </a:t>
            </a:r>
            <a:r>
              <a:rPr lang="en-GB" dirty="0">
                <a:hlinkClick r:id="rId3"/>
              </a:rPr>
              <a:t>British Museum, 1873,0820.352</a:t>
            </a:r>
            <a:endParaRPr lang="en-GB" dirty="0"/>
          </a:p>
        </p:txBody>
      </p:sp>
    </p:spTree>
    <p:extLst>
      <p:ext uri="{BB962C8B-B14F-4D97-AF65-F5344CB8AC3E}">
        <p14:creationId xmlns:p14="http://schemas.microsoft.com/office/powerpoint/2010/main" val="1934527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3568" y="731520"/>
            <a:ext cx="7704856" cy="5721816"/>
          </a:xfrm>
        </p:spPr>
        <p:txBody>
          <a:bodyPr>
            <a:normAutofit/>
          </a:bodyPr>
          <a:lstStyle/>
          <a:p>
            <a:pPr marL="45720" indent="0">
              <a:buNone/>
            </a:pPr>
            <a:r>
              <a:rPr lang="en-GB" sz="3200" b="1" dirty="0"/>
              <a:t>Homeric Hymn 11: To Athena</a:t>
            </a:r>
            <a:endParaRPr lang="en-GB" sz="3200" dirty="0"/>
          </a:p>
          <a:p>
            <a:pPr marL="45720" indent="0">
              <a:buNone/>
            </a:pPr>
            <a:r>
              <a:rPr lang="en-GB" sz="3200" dirty="0"/>
              <a:t>Of Pallas Athena, guardian of the city,</a:t>
            </a:r>
          </a:p>
          <a:p>
            <a:pPr marL="45720" indent="0">
              <a:buNone/>
            </a:pPr>
            <a:r>
              <a:rPr lang="en-GB" sz="3200" dirty="0"/>
              <a:t>I begin to sing.</a:t>
            </a:r>
          </a:p>
          <a:p>
            <a:pPr marL="45720" indent="0">
              <a:buNone/>
            </a:pPr>
            <a:r>
              <a:rPr lang="en-GB" sz="3200" dirty="0"/>
              <a:t>Dread is she, and with Ares she loves deeds of war, the sack of cities, shouting and battle.</a:t>
            </a:r>
          </a:p>
          <a:p>
            <a:pPr marL="45720" indent="0">
              <a:buNone/>
            </a:pPr>
            <a:r>
              <a:rPr lang="en-GB" sz="3200" dirty="0"/>
              <a:t>It is she who saves the people as they go out to war and come back.</a:t>
            </a:r>
          </a:p>
          <a:p>
            <a:pPr marL="45720" indent="0">
              <a:buNone/>
            </a:pPr>
            <a:r>
              <a:rPr lang="en-GB" sz="3200" dirty="0"/>
              <a:t>Hail, goddess, and give us good fortune with happiness!</a:t>
            </a:r>
          </a:p>
          <a:p>
            <a:endParaRPr lang="en-GB" dirty="0"/>
          </a:p>
        </p:txBody>
      </p:sp>
    </p:spTree>
    <p:extLst>
      <p:ext uri="{BB962C8B-B14F-4D97-AF65-F5344CB8AC3E}">
        <p14:creationId xmlns:p14="http://schemas.microsoft.com/office/powerpoint/2010/main" val="1040656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638D9-AD66-D1CA-BAA3-FFFD9E08EF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286"/>
            <a:ext cx="4824536" cy="3066510"/>
          </a:xfrm>
          <a:prstGeom prst="rect">
            <a:avLst/>
          </a:prstGeom>
        </p:spPr>
      </p:pic>
      <p:pic>
        <p:nvPicPr>
          <p:cNvPr id="7" name="Picture 6">
            <a:extLst>
              <a:ext uri="{FF2B5EF4-FFF2-40B4-BE49-F238E27FC236}">
                <a16:creationId xmlns:a16="http://schemas.microsoft.com/office/drawing/2014/main" id="{62E9F462-655A-FA1A-AD27-CA8132801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140968"/>
            <a:ext cx="5193523" cy="3528392"/>
          </a:xfrm>
          <a:prstGeom prst="rect">
            <a:avLst/>
          </a:prstGeom>
        </p:spPr>
      </p:pic>
      <p:sp>
        <p:nvSpPr>
          <p:cNvPr id="8" name="TextBox 7">
            <a:extLst>
              <a:ext uri="{FF2B5EF4-FFF2-40B4-BE49-F238E27FC236}">
                <a16:creationId xmlns:a16="http://schemas.microsoft.com/office/drawing/2014/main" id="{206F73B6-2986-3A7B-470B-DAAE8E4B19D3}"/>
              </a:ext>
            </a:extLst>
          </p:cNvPr>
          <p:cNvSpPr txBox="1"/>
          <p:nvPr/>
        </p:nvSpPr>
        <p:spPr>
          <a:xfrm>
            <a:off x="5580112" y="298966"/>
            <a:ext cx="3563888" cy="6586418"/>
          </a:xfrm>
          <a:prstGeom prst="rect">
            <a:avLst/>
          </a:prstGeom>
          <a:noFill/>
        </p:spPr>
        <p:txBody>
          <a:bodyPr wrap="square" rtlCol="0">
            <a:spAutoFit/>
          </a:bodyPr>
          <a:lstStyle/>
          <a:p>
            <a:r>
              <a:rPr lang="en-GB" sz="3200" b="1" dirty="0"/>
              <a:t>Hephaestus</a:t>
            </a:r>
          </a:p>
          <a:p>
            <a:r>
              <a:rPr lang="en-GB" sz="2000" dirty="0"/>
              <a:t>Hephaestus was the son of Hera. He is the god of </a:t>
            </a:r>
            <a:r>
              <a:rPr lang="en-GB" sz="2000" b="1" dirty="0"/>
              <a:t>blacksmiths</a:t>
            </a:r>
            <a:r>
              <a:rPr lang="en-GB" sz="2000" dirty="0"/>
              <a:t> and other </a:t>
            </a:r>
            <a:r>
              <a:rPr lang="en-GB" sz="2000" b="1" dirty="0"/>
              <a:t>craftsmen</a:t>
            </a:r>
            <a:r>
              <a:rPr lang="en-GB" sz="2000" dirty="0"/>
              <a:t>, and he is himself a skilled blacksmith.</a:t>
            </a:r>
          </a:p>
          <a:p>
            <a:endParaRPr lang="en-GB" sz="1400" dirty="0"/>
          </a:p>
          <a:p>
            <a:r>
              <a:rPr lang="en-GB" sz="2000" dirty="0"/>
              <a:t>Hephaestus creates beautiful and useful things for the gods and sometimes even for lucky mortals.</a:t>
            </a:r>
          </a:p>
          <a:p>
            <a:endParaRPr lang="en-GB" sz="1400" dirty="0"/>
          </a:p>
          <a:p>
            <a:r>
              <a:rPr lang="en-GB" sz="2000" dirty="0"/>
              <a:t>Often, as here, we can recognise Hephaestus by him holding an axe. On this occasion he has used the axe to split open Zeus’ head to enable the birth of Athena. She springs out fully armed.</a:t>
            </a:r>
          </a:p>
          <a:p>
            <a:endParaRPr lang="en-GB" sz="2000" dirty="0"/>
          </a:p>
          <a:p>
            <a:pPr algn="r"/>
            <a:r>
              <a:rPr lang="en-GB" sz="1600" b="0" i="0" dirty="0">
                <a:solidFill>
                  <a:srgbClr val="000000"/>
                </a:solidFill>
                <a:effectLst/>
              </a:rPr>
              <a:t>British Museum, </a:t>
            </a:r>
            <a:r>
              <a:rPr lang="en-GB" sz="1600" b="0" i="0" dirty="0">
                <a:solidFill>
                  <a:srgbClr val="000000"/>
                </a:solidFill>
                <a:effectLst/>
                <a:hlinkClick r:id="rId4"/>
              </a:rPr>
              <a:t>1867,0508.962</a:t>
            </a:r>
            <a:endParaRPr lang="en-GB" sz="1600" dirty="0"/>
          </a:p>
        </p:txBody>
      </p:sp>
    </p:spTree>
    <p:extLst>
      <p:ext uri="{BB962C8B-B14F-4D97-AF65-F5344CB8AC3E}">
        <p14:creationId xmlns:p14="http://schemas.microsoft.com/office/powerpoint/2010/main" val="3301837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F14A57-4F3E-067B-97CA-3E77EF9D1657}"/>
              </a:ext>
            </a:extLst>
          </p:cNvPr>
          <p:cNvSpPr txBox="1"/>
          <p:nvPr/>
        </p:nvSpPr>
        <p:spPr>
          <a:xfrm>
            <a:off x="5004048" y="295520"/>
            <a:ext cx="3891298" cy="5539978"/>
          </a:xfrm>
          <a:prstGeom prst="rect">
            <a:avLst/>
          </a:prstGeom>
          <a:noFill/>
        </p:spPr>
        <p:txBody>
          <a:bodyPr wrap="square" rtlCol="0">
            <a:spAutoFit/>
          </a:bodyPr>
          <a:lstStyle/>
          <a:p>
            <a:pPr algn="l" fontAlgn="base"/>
            <a:r>
              <a:rPr lang="en-GB" sz="3200" b="1" dirty="0">
                <a:solidFill>
                  <a:srgbClr val="333333"/>
                </a:solidFill>
              </a:rPr>
              <a:t>Poseidon</a:t>
            </a:r>
            <a:endParaRPr lang="en-GB" sz="3200" dirty="0">
              <a:solidFill>
                <a:srgbClr val="333333"/>
              </a:solidFill>
            </a:endParaRPr>
          </a:p>
          <a:p>
            <a:pPr algn="l" fontAlgn="base"/>
            <a:r>
              <a:rPr lang="en-GB" sz="2000" b="0" i="0" dirty="0">
                <a:solidFill>
                  <a:srgbClr val="333333"/>
                </a:solidFill>
                <a:effectLst/>
              </a:rPr>
              <a:t>Poseidon is the son of</a:t>
            </a:r>
          </a:p>
          <a:p>
            <a:pPr algn="l" fontAlgn="base"/>
            <a:r>
              <a:rPr lang="en-GB" sz="2000" b="0" i="0" dirty="0">
                <a:solidFill>
                  <a:srgbClr val="333333"/>
                </a:solidFill>
                <a:effectLst/>
              </a:rPr>
              <a:t>Cronus and Rhea.</a:t>
            </a:r>
          </a:p>
          <a:p>
            <a:pPr algn="l" fontAlgn="base"/>
            <a:endParaRPr lang="en-GB" sz="1400" b="0" i="0" dirty="0">
              <a:solidFill>
                <a:srgbClr val="333333"/>
              </a:solidFill>
              <a:effectLst/>
            </a:endParaRPr>
          </a:p>
          <a:p>
            <a:pPr algn="l" fontAlgn="base"/>
            <a:r>
              <a:rPr lang="en-GB" sz="2000" dirty="0">
                <a:solidFill>
                  <a:srgbClr val="333333"/>
                </a:solidFill>
              </a:rPr>
              <a:t>He is the great god of the </a:t>
            </a:r>
            <a:r>
              <a:rPr lang="en-GB" sz="2000" b="1" dirty="0">
                <a:solidFill>
                  <a:srgbClr val="333333"/>
                </a:solidFill>
              </a:rPr>
              <a:t>sea</a:t>
            </a:r>
            <a:r>
              <a:rPr lang="en-GB" sz="2000" dirty="0">
                <a:solidFill>
                  <a:srgbClr val="333333"/>
                </a:solidFill>
              </a:rPr>
              <a:t>, ruling over oceans, seas, and all the water-dwelling immortals.</a:t>
            </a:r>
          </a:p>
          <a:p>
            <a:pPr algn="l" fontAlgn="base"/>
            <a:endParaRPr lang="en-GB" sz="1400" dirty="0">
              <a:solidFill>
                <a:srgbClr val="333333"/>
              </a:solidFill>
            </a:endParaRPr>
          </a:p>
          <a:p>
            <a:pPr algn="l" fontAlgn="base"/>
            <a:r>
              <a:rPr lang="en-GB" sz="2000" b="0" i="0" dirty="0">
                <a:solidFill>
                  <a:srgbClr val="333333"/>
                </a:solidFill>
                <a:effectLst/>
              </a:rPr>
              <a:t>Poseidon is also in charge of </a:t>
            </a:r>
            <a:r>
              <a:rPr lang="en-GB" sz="2000" b="1" i="0" dirty="0">
                <a:solidFill>
                  <a:srgbClr val="333333"/>
                </a:solidFill>
                <a:effectLst/>
              </a:rPr>
              <a:t>earthquakes</a:t>
            </a:r>
            <a:r>
              <a:rPr lang="en-GB" sz="2000" b="0" i="0" dirty="0">
                <a:solidFill>
                  <a:srgbClr val="333333"/>
                </a:solidFill>
                <a:effectLst/>
              </a:rPr>
              <a:t>.</a:t>
            </a:r>
            <a:endParaRPr lang="en-GB" sz="2000" dirty="0">
              <a:solidFill>
                <a:srgbClr val="333333"/>
              </a:solidFill>
            </a:endParaRPr>
          </a:p>
          <a:p>
            <a:pPr algn="l" fontAlgn="base"/>
            <a:r>
              <a:rPr lang="en-GB" sz="2000" dirty="0">
                <a:solidFill>
                  <a:srgbClr val="333333"/>
                </a:solidFill>
              </a:rPr>
              <a:t>He</a:t>
            </a:r>
            <a:r>
              <a:rPr lang="en-GB" sz="2000" b="0" i="0" dirty="0">
                <a:solidFill>
                  <a:srgbClr val="333333"/>
                </a:solidFill>
                <a:effectLst/>
              </a:rPr>
              <a:t> is lord of all the </a:t>
            </a:r>
            <a:r>
              <a:rPr lang="en-GB" sz="2000" b="1" i="0" dirty="0">
                <a:solidFill>
                  <a:srgbClr val="333333"/>
                </a:solidFill>
                <a:effectLst/>
              </a:rPr>
              <a:t>horses</a:t>
            </a:r>
            <a:r>
              <a:rPr lang="en-GB" sz="2000" b="0" i="0" dirty="0">
                <a:solidFill>
                  <a:srgbClr val="333333"/>
                </a:solidFill>
                <a:effectLst/>
              </a:rPr>
              <a:t>.</a:t>
            </a:r>
          </a:p>
          <a:p>
            <a:pPr algn="l" fontAlgn="base"/>
            <a:endParaRPr lang="en-GB" sz="1400" dirty="0">
              <a:solidFill>
                <a:srgbClr val="333333"/>
              </a:solidFill>
            </a:endParaRPr>
          </a:p>
          <a:p>
            <a:pPr algn="l" fontAlgn="base"/>
            <a:r>
              <a:rPr lang="en-GB" sz="2000" b="0" i="0" dirty="0">
                <a:solidFill>
                  <a:srgbClr val="333333"/>
                </a:solidFill>
                <a:effectLst/>
              </a:rPr>
              <a:t>Poseidon can be recognised by his beard, combined with his trident spear (three prongs).</a:t>
            </a:r>
          </a:p>
          <a:p>
            <a:pPr algn="l" fontAlgn="base"/>
            <a:endParaRPr lang="en-GB" sz="1400" b="0" i="0" dirty="0">
              <a:solidFill>
                <a:srgbClr val="333333"/>
              </a:solidFill>
              <a:effectLst/>
            </a:endParaRPr>
          </a:p>
          <a:p>
            <a:pPr algn="l" fontAlgn="base"/>
            <a:r>
              <a:rPr lang="en-GB" sz="2000" b="0" i="0" dirty="0">
                <a:solidFill>
                  <a:srgbClr val="333333"/>
                </a:solidFill>
                <a:effectLst/>
              </a:rPr>
              <a:t>He is often shown with dolphin or fish.</a:t>
            </a:r>
            <a:endParaRPr lang="en-GB" dirty="0"/>
          </a:p>
        </p:txBody>
      </p:sp>
      <p:sp>
        <p:nvSpPr>
          <p:cNvPr id="3" name="TextBox 2">
            <a:extLst>
              <a:ext uri="{FF2B5EF4-FFF2-40B4-BE49-F238E27FC236}">
                <a16:creationId xmlns:a16="http://schemas.microsoft.com/office/drawing/2014/main" id="{A63B300B-A55E-DFFD-1505-F11A7C279C4D}"/>
              </a:ext>
            </a:extLst>
          </p:cNvPr>
          <p:cNvSpPr txBox="1"/>
          <p:nvPr/>
        </p:nvSpPr>
        <p:spPr>
          <a:xfrm>
            <a:off x="5940152" y="5949280"/>
            <a:ext cx="3096344" cy="584775"/>
          </a:xfrm>
          <a:prstGeom prst="rect">
            <a:avLst/>
          </a:prstGeom>
          <a:noFill/>
        </p:spPr>
        <p:txBody>
          <a:bodyPr wrap="square" rtlCol="0">
            <a:spAutoFit/>
          </a:bodyPr>
          <a:lstStyle/>
          <a:p>
            <a:pPr algn="l" fontAlgn="base"/>
            <a:r>
              <a:rPr lang="en-GB" sz="1600" b="0" i="0" dirty="0">
                <a:solidFill>
                  <a:srgbClr val="333333"/>
                </a:solidFill>
                <a:effectLst/>
              </a:rPr>
              <a:t>Metropolitan Museum of Art,</a:t>
            </a:r>
          </a:p>
          <a:p>
            <a:pPr algn="l" fontAlgn="base"/>
            <a:r>
              <a:rPr lang="en-GB" sz="1600" b="0" i="0" dirty="0">
                <a:solidFill>
                  <a:srgbClr val="333333"/>
                </a:solidFill>
                <a:effectLst/>
              </a:rPr>
              <a:t>Rogers Fund, 1941. </a:t>
            </a:r>
            <a:r>
              <a:rPr lang="en-GB" sz="1600" b="0" i="0" dirty="0">
                <a:solidFill>
                  <a:srgbClr val="333333"/>
                </a:solidFill>
                <a:effectLst/>
                <a:hlinkClick r:id="rId2"/>
              </a:rPr>
              <a:t>41.162.17</a:t>
            </a:r>
            <a:endParaRPr lang="en-GB" sz="1600" b="0" i="0" dirty="0">
              <a:solidFill>
                <a:srgbClr val="333333"/>
              </a:solidFill>
              <a:effectLst/>
            </a:endParaRPr>
          </a:p>
        </p:txBody>
      </p:sp>
      <p:pic>
        <p:nvPicPr>
          <p:cNvPr id="5" name="Picture 4">
            <a:extLst>
              <a:ext uri="{FF2B5EF4-FFF2-40B4-BE49-F238E27FC236}">
                <a16:creationId xmlns:a16="http://schemas.microsoft.com/office/drawing/2014/main" id="{7A27D0F6-D0AD-7914-7E54-E0BDA22442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01" t="9051" r="22700" b="8001"/>
          <a:stretch/>
        </p:blipFill>
        <p:spPr>
          <a:xfrm>
            <a:off x="0" y="12901"/>
            <a:ext cx="4499992" cy="6836526"/>
          </a:xfrm>
          <a:prstGeom prst="rect">
            <a:avLst/>
          </a:prstGeom>
        </p:spPr>
      </p:pic>
    </p:spTree>
    <p:extLst>
      <p:ext uri="{BB962C8B-B14F-4D97-AF65-F5344CB8AC3E}">
        <p14:creationId xmlns:p14="http://schemas.microsoft.com/office/powerpoint/2010/main" val="1889877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E5654E-7908-7573-C46F-FCDEF3308A51}"/>
              </a:ext>
            </a:extLst>
          </p:cNvPr>
          <p:cNvSpPr txBox="1"/>
          <p:nvPr/>
        </p:nvSpPr>
        <p:spPr>
          <a:xfrm>
            <a:off x="6084168" y="5996226"/>
            <a:ext cx="3312368" cy="861774"/>
          </a:xfrm>
          <a:prstGeom prst="rect">
            <a:avLst/>
          </a:prstGeom>
          <a:noFill/>
        </p:spPr>
        <p:txBody>
          <a:bodyPr wrap="square" rtlCol="0">
            <a:spAutoFit/>
          </a:bodyPr>
          <a:lstStyle/>
          <a:p>
            <a:pPr algn="l" fontAlgn="base"/>
            <a:r>
              <a:rPr lang="en-GB" sz="1600" b="0" i="0" dirty="0">
                <a:solidFill>
                  <a:srgbClr val="333333"/>
                </a:solidFill>
                <a:effectLst/>
              </a:rPr>
              <a:t>Metropolitan Museum of Art,</a:t>
            </a:r>
          </a:p>
          <a:p>
            <a:pPr algn="l" fontAlgn="base"/>
            <a:r>
              <a:rPr lang="en-GB" sz="1600" b="0" i="0" dirty="0">
                <a:solidFill>
                  <a:srgbClr val="333333"/>
                </a:solidFill>
                <a:effectLst/>
              </a:rPr>
              <a:t>Rogers Fund, 1906. </a:t>
            </a:r>
            <a:r>
              <a:rPr lang="en-GB" sz="1600" b="0" i="0" dirty="0">
                <a:solidFill>
                  <a:srgbClr val="333333"/>
                </a:solidFill>
                <a:effectLst/>
                <a:hlinkClick r:id="rId2"/>
              </a:rPr>
              <a:t>06.1021.151</a:t>
            </a:r>
            <a:endParaRPr lang="en-GB" sz="1600" b="0" i="0" dirty="0">
              <a:solidFill>
                <a:srgbClr val="333333"/>
              </a:solidFill>
              <a:effectLst/>
            </a:endParaRPr>
          </a:p>
          <a:p>
            <a:endParaRPr lang="en-GB" dirty="0"/>
          </a:p>
        </p:txBody>
      </p:sp>
      <p:pic>
        <p:nvPicPr>
          <p:cNvPr id="6" name="Picture 5">
            <a:extLst>
              <a:ext uri="{FF2B5EF4-FFF2-40B4-BE49-F238E27FC236}">
                <a16:creationId xmlns:a16="http://schemas.microsoft.com/office/drawing/2014/main" id="{A6EBA34C-9577-A639-146D-6148D83043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81" t="10101" r="9381" b="10101"/>
          <a:stretch/>
        </p:blipFill>
        <p:spPr>
          <a:xfrm>
            <a:off x="0" y="0"/>
            <a:ext cx="5414212" cy="6858000"/>
          </a:xfrm>
          <a:prstGeom prst="rect">
            <a:avLst/>
          </a:prstGeom>
        </p:spPr>
      </p:pic>
      <p:sp>
        <p:nvSpPr>
          <p:cNvPr id="7" name="TextBox 6">
            <a:extLst>
              <a:ext uri="{FF2B5EF4-FFF2-40B4-BE49-F238E27FC236}">
                <a16:creationId xmlns:a16="http://schemas.microsoft.com/office/drawing/2014/main" id="{D758F100-D092-521E-0D9D-4038A88295A0}"/>
              </a:ext>
            </a:extLst>
          </p:cNvPr>
          <p:cNvSpPr txBox="1"/>
          <p:nvPr/>
        </p:nvSpPr>
        <p:spPr>
          <a:xfrm>
            <a:off x="6084168" y="1628800"/>
            <a:ext cx="2736304" cy="1631216"/>
          </a:xfrm>
          <a:prstGeom prst="rect">
            <a:avLst/>
          </a:prstGeom>
          <a:noFill/>
        </p:spPr>
        <p:txBody>
          <a:bodyPr wrap="square" rtlCol="0">
            <a:spAutoFit/>
          </a:bodyPr>
          <a:lstStyle/>
          <a:p>
            <a:r>
              <a:rPr lang="en-GB" sz="2000" dirty="0"/>
              <a:t>Poseidon, right, standing with Nike.</a:t>
            </a:r>
          </a:p>
          <a:p>
            <a:endParaRPr lang="en-GB" sz="2000" dirty="0"/>
          </a:p>
          <a:p>
            <a:r>
              <a:rPr lang="en-GB" sz="2000" dirty="0"/>
              <a:t>We recognise him by his beard and long trident.</a:t>
            </a:r>
          </a:p>
        </p:txBody>
      </p:sp>
    </p:spTree>
    <p:extLst>
      <p:ext uri="{BB962C8B-B14F-4D97-AF65-F5344CB8AC3E}">
        <p14:creationId xmlns:p14="http://schemas.microsoft.com/office/powerpoint/2010/main" val="4186363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360660-40C5-5621-24B4-BFB1C98CA5D0}"/>
              </a:ext>
            </a:extLst>
          </p:cNvPr>
          <p:cNvSpPr txBox="1"/>
          <p:nvPr/>
        </p:nvSpPr>
        <p:spPr>
          <a:xfrm>
            <a:off x="5148064" y="226958"/>
            <a:ext cx="3960440" cy="6124754"/>
          </a:xfrm>
          <a:prstGeom prst="rect">
            <a:avLst/>
          </a:prstGeom>
          <a:noFill/>
        </p:spPr>
        <p:txBody>
          <a:bodyPr wrap="square" rtlCol="0">
            <a:spAutoFit/>
          </a:bodyPr>
          <a:lstStyle/>
          <a:p>
            <a:r>
              <a:rPr lang="en-GB" sz="3200" b="1" i="0" dirty="0">
                <a:solidFill>
                  <a:srgbClr val="000000"/>
                </a:solidFill>
                <a:effectLst/>
              </a:rPr>
              <a:t>Aphrodite</a:t>
            </a:r>
          </a:p>
          <a:p>
            <a:r>
              <a:rPr lang="en-GB" sz="2000" dirty="0">
                <a:solidFill>
                  <a:srgbClr val="000000"/>
                </a:solidFill>
              </a:rPr>
              <a:t>Aphrodite was born from the severed genitals of Uranus, the divine sky, the grandfather of Zeus, Hera, Demeter, Poseidon and Hades.</a:t>
            </a:r>
          </a:p>
          <a:p>
            <a:endParaRPr lang="en-GB" sz="1400" b="0" i="0" dirty="0">
              <a:solidFill>
                <a:srgbClr val="000000"/>
              </a:solidFill>
              <a:effectLst/>
            </a:endParaRPr>
          </a:p>
          <a:p>
            <a:r>
              <a:rPr lang="en-GB" sz="2000" dirty="0">
                <a:solidFill>
                  <a:srgbClr val="000000"/>
                </a:solidFill>
              </a:rPr>
              <a:t>Aphrodite is a goddess of </a:t>
            </a:r>
            <a:r>
              <a:rPr lang="en-GB" sz="2000" b="1" dirty="0">
                <a:solidFill>
                  <a:srgbClr val="000000"/>
                </a:solidFill>
              </a:rPr>
              <a:t>sex</a:t>
            </a:r>
            <a:r>
              <a:rPr lang="en-GB" sz="2000" dirty="0">
                <a:solidFill>
                  <a:srgbClr val="000000"/>
                </a:solidFill>
              </a:rPr>
              <a:t> and </a:t>
            </a:r>
            <a:r>
              <a:rPr lang="en-GB" sz="2000" b="1" dirty="0">
                <a:solidFill>
                  <a:srgbClr val="000000"/>
                </a:solidFill>
              </a:rPr>
              <a:t>fertility</a:t>
            </a:r>
            <a:r>
              <a:rPr lang="en-GB" sz="2000" dirty="0">
                <a:solidFill>
                  <a:srgbClr val="000000"/>
                </a:solidFill>
              </a:rPr>
              <a:t>. She oversees the fertility of humans, animals and, to an extent, plants and the soil itself.</a:t>
            </a:r>
          </a:p>
          <a:p>
            <a:endParaRPr lang="en-GB" sz="1400" b="0" i="0" dirty="0">
              <a:solidFill>
                <a:srgbClr val="000000"/>
              </a:solidFill>
              <a:effectLst/>
            </a:endParaRPr>
          </a:p>
          <a:p>
            <a:r>
              <a:rPr lang="en-GB" sz="2000" dirty="0">
                <a:solidFill>
                  <a:srgbClr val="000000"/>
                </a:solidFill>
              </a:rPr>
              <a:t>Aphrodite is sometimes shown with her winged son, the love god, </a:t>
            </a:r>
            <a:r>
              <a:rPr lang="en-GB" sz="2000" b="1" dirty="0">
                <a:solidFill>
                  <a:srgbClr val="000000"/>
                </a:solidFill>
              </a:rPr>
              <a:t>Eros</a:t>
            </a:r>
            <a:r>
              <a:rPr lang="en-GB" sz="2000" dirty="0">
                <a:solidFill>
                  <a:srgbClr val="000000"/>
                </a:solidFill>
              </a:rPr>
              <a:t>. Here she is seen (2</a:t>
            </a:r>
            <a:r>
              <a:rPr lang="en-GB" sz="2000" baseline="30000" dirty="0">
                <a:solidFill>
                  <a:srgbClr val="000000"/>
                </a:solidFill>
              </a:rPr>
              <a:t>nd</a:t>
            </a:r>
            <a:r>
              <a:rPr lang="en-GB" sz="2000" dirty="0">
                <a:solidFill>
                  <a:srgbClr val="000000"/>
                </a:solidFill>
              </a:rPr>
              <a:t> left) with her human son </a:t>
            </a:r>
            <a:r>
              <a:rPr lang="en-GB" sz="2000" b="1" dirty="0">
                <a:solidFill>
                  <a:srgbClr val="000000"/>
                </a:solidFill>
              </a:rPr>
              <a:t>Aeneas</a:t>
            </a:r>
            <a:r>
              <a:rPr lang="en-GB" sz="2000" dirty="0">
                <a:solidFill>
                  <a:srgbClr val="000000"/>
                </a:solidFill>
              </a:rPr>
              <a:t>, who is escaping from Troy. Aphrodite herself fought in the Trojan War. Paris and Helen were her favourites.</a:t>
            </a:r>
          </a:p>
          <a:p>
            <a:endParaRPr lang="en-GB" sz="1400" b="0" i="0" dirty="0">
              <a:solidFill>
                <a:srgbClr val="000000"/>
              </a:solidFill>
              <a:effectLst/>
            </a:endParaRPr>
          </a:p>
          <a:p>
            <a:pPr algn="r"/>
            <a:r>
              <a:rPr lang="en-GB" b="0" i="0" dirty="0">
                <a:solidFill>
                  <a:srgbClr val="000000"/>
                </a:solidFill>
                <a:effectLst/>
              </a:rPr>
              <a:t>British Museum, </a:t>
            </a:r>
            <a:r>
              <a:rPr lang="en-GB" b="0" i="0" dirty="0">
                <a:solidFill>
                  <a:srgbClr val="000000"/>
                </a:solidFill>
                <a:effectLst/>
                <a:hlinkClick r:id="rId2"/>
              </a:rPr>
              <a:t>1836,0224.138</a:t>
            </a:r>
            <a:endParaRPr lang="en-GB" dirty="0"/>
          </a:p>
        </p:txBody>
      </p:sp>
      <p:pic>
        <p:nvPicPr>
          <p:cNvPr id="4" name="Picture 3">
            <a:extLst>
              <a:ext uri="{FF2B5EF4-FFF2-40B4-BE49-F238E27FC236}">
                <a16:creationId xmlns:a16="http://schemas.microsoft.com/office/drawing/2014/main" id="{302AD8F6-A80D-D77F-A911-141A7A0828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0" y="0"/>
            <a:ext cx="5008078" cy="6863688"/>
          </a:xfrm>
          <a:prstGeom prst="rect">
            <a:avLst/>
          </a:prstGeom>
        </p:spPr>
      </p:pic>
      <p:sp>
        <p:nvSpPr>
          <p:cNvPr id="3" name="Oval 2">
            <a:extLst>
              <a:ext uri="{FF2B5EF4-FFF2-40B4-BE49-F238E27FC236}">
                <a16:creationId xmlns:a16="http://schemas.microsoft.com/office/drawing/2014/main" id="{6BDD3207-996E-C942-74BE-C64240B3D50A}"/>
              </a:ext>
            </a:extLst>
          </p:cNvPr>
          <p:cNvSpPr/>
          <p:nvPr/>
        </p:nvSpPr>
        <p:spPr>
          <a:xfrm>
            <a:off x="971600" y="2276872"/>
            <a:ext cx="1296144" cy="2304256"/>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255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288E2-EFA3-2A65-8181-FD5C4862A032}"/>
              </a:ext>
            </a:extLst>
          </p:cNvPr>
          <p:cNvPicPr>
            <a:picLocks noChangeAspect="1"/>
          </p:cNvPicPr>
          <p:nvPr/>
        </p:nvPicPr>
        <p:blipFill>
          <a:blip r:embed="rId2">
            <a:extLst>
              <a:ext uri="{28A0092B-C50C-407E-A947-70E740481C1C}">
                <a14:useLocalDpi xmlns:a14="http://schemas.microsoft.com/office/drawing/2010/main" val="0"/>
              </a:ext>
            </a:extLst>
          </a:blip>
          <a:srcRect l="18500" t="6547" r="20075" b="6549"/>
          <a:stretch/>
        </p:blipFill>
        <p:spPr>
          <a:xfrm>
            <a:off x="917848" y="418"/>
            <a:ext cx="7308304" cy="5246987"/>
          </a:xfrm>
          <a:prstGeom prst="rect">
            <a:avLst/>
          </a:prstGeom>
        </p:spPr>
      </p:pic>
      <p:sp>
        <p:nvSpPr>
          <p:cNvPr id="4" name="TextBox 3">
            <a:extLst>
              <a:ext uri="{FF2B5EF4-FFF2-40B4-BE49-F238E27FC236}">
                <a16:creationId xmlns:a16="http://schemas.microsoft.com/office/drawing/2014/main" id="{81C85532-244D-FD4D-E05A-D2919F18DE48}"/>
              </a:ext>
            </a:extLst>
          </p:cNvPr>
          <p:cNvSpPr txBox="1"/>
          <p:nvPr/>
        </p:nvSpPr>
        <p:spPr>
          <a:xfrm>
            <a:off x="611560" y="5233263"/>
            <a:ext cx="8208912" cy="1508105"/>
          </a:xfrm>
          <a:prstGeom prst="rect">
            <a:avLst/>
          </a:prstGeom>
          <a:noFill/>
        </p:spPr>
        <p:txBody>
          <a:bodyPr wrap="square" rtlCol="0">
            <a:spAutoFit/>
          </a:bodyPr>
          <a:lstStyle/>
          <a:p>
            <a:r>
              <a:rPr lang="en-GB" sz="3200" b="1" dirty="0"/>
              <a:t>Ares. </a:t>
            </a:r>
            <a:r>
              <a:rPr lang="en-GB" sz="2000" dirty="0"/>
              <a:t>Ares is the son of Zeus and Hera. He is the god of </a:t>
            </a:r>
            <a:r>
              <a:rPr lang="en-GB" sz="2000" b="1" dirty="0"/>
              <a:t>war</a:t>
            </a:r>
            <a:r>
              <a:rPr lang="en-GB" sz="2000" dirty="0"/>
              <a:t>. He is typically shown as a warrior, with helmet and spear. Here we see him on the far right of the image. He is supporting his son (beside him), who is losing a fight.</a:t>
            </a:r>
          </a:p>
          <a:p>
            <a:r>
              <a:rPr lang="en-GB" sz="2000" dirty="0"/>
              <a:t>Zeus is intervening in the middle. 			</a:t>
            </a:r>
            <a:r>
              <a:rPr lang="en-GB" sz="1600" dirty="0"/>
              <a:t>British Museum </a:t>
            </a:r>
            <a:r>
              <a:rPr lang="en-GB" sz="1600" b="0" i="0" dirty="0">
                <a:solidFill>
                  <a:srgbClr val="000000"/>
                </a:solidFill>
                <a:effectLst/>
                <a:hlinkClick r:id="rId3"/>
              </a:rPr>
              <a:t>1861,0425.50</a:t>
            </a:r>
            <a:endParaRPr lang="en-GB" sz="1600" dirty="0"/>
          </a:p>
        </p:txBody>
      </p:sp>
    </p:spTree>
    <p:extLst>
      <p:ext uri="{BB962C8B-B14F-4D97-AF65-F5344CB8AC3E}">
        <p14:creationId xmlns:p14="http://schemas.microsoft.com/office/powerpoint/2010/main" val="981438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F02FB-5E12-E97F-9D5B-5C6340F82D0B}"/>
              </a:ext>
            </a:extLst>
          </p:cNvPr>
          <p:cNvPicPr>
            <a:picLocks noChangeAspect="1"/>
          </p:cNvPicPr>
          <p:nvPr/>
        </p:nvPicPr>
        <p:blipFill>
          <a:blip r:embed="rId2" cstate="print">
            <a:extLst>
              <a:ext uri="{28A0092B-C50C-407E-A947-70E740481C1C}">
                <a14:useLocalDpi xmlns:a14="http://schemas.microsoft.com/office/drawing/2010/main" val="0"/>
              </a:ext>
            </a:extLst>
          </a:blip>
          <a:srcRect l="7476" t="10983" r="10310" b="3430"/>
          <a:stretch/>
        </p:blipFill>
        <p:spPr>
          <a:xfrm>
            <a:off x="815570" y="44624"/>
            <a:ext cx="3869371" cy="3024336"/>
          </a:xfrm>
          <a:prstGeom prst="rect">
            <a:avLst/>
          </a:prstGeom>
        </p:spPr>
      </p:pic>
      <p:sp>
        <p:nvSpPr>
          <p:cNvPr id="6" name="TextBox 5">
            <a:extLst>
              <a:ext uri="{FF2B5EF4-FFF2-40B4-BE49-F238E27FC236}">
                <a16:creationId xmlns:a16="http://schemas.microsoft.com/office/drawing/2014/main" id="{29559EFE-E7BD-FA4F-7893-B04E71DDFCF8}"/>
              </a:ext>
            </a:extLst>
          </p:cNvPr>
          <p:cNvSpPr txBox="1"/>
          <p:nvPr/>
        </p:nvSpPr>
        <p:spPr>
          <a:xfrm>
            <a:off x="5148064" y="188640"/>
            <a:ext cx="3548878" cy="6401753"/>
          </a:xfrm>
          <a:prstGeom prst="rect">
            <a:avLst/>
          </a:prstGeom>
          <a:noFill/>
        </p:spPr>
        <p:txBody>
          <a:bodyPr wrap="square" rtlCol="0">
            <a:spAutoFit/>
          </a:bodyPr>
          <a:lstStyle/>
          <a:p>
            <a:pPr algn="ctr"/>
            <a:r>
              <a:rPr lang="en-GB" sz="3200" b="1" dirty="0"/>
              <a:t>Hades</a:t>
            </a:r>
          </a:p>
          <a:p>
            <a:pPr algn="ctr"/>
            <a:r>
              <a:rPr lang="en-GB" sz="2000" dirty="0"/>
              <a:t>Hades is the son of Cronus and Rhea. He is the god of the </a:t>
            </a:r>
            <a:r>
              <a:rPr lang="en-GB" sz="2000" b="1" dirty="0"/>
              <a:t>Underworld</a:t>
            </a:r>
            <a:r>
              <a:rPr lang="en-GB" sz="2000" dirty="0"/>
              <a:t>, guarding the dead.</a:t>
            </a:r>
          </a:p>
          <a:p>
            <a:pPr algn="ctr"/>
            <a:endParaRPr lang="en-GB" sz="1400" dirty="0"/>
          </a:p>
          <a:p>
            <a:pPr algn="ctr"/>
            <a:r>
              <a:rPr lang="en-GB" sz="2000" dirty="0"/>
              <a:t>The Underworld is often known by his name as ‘Hades’.</a:t>
            </a:r>
          </a:p>
          <a:p>
            <a:pPr algn="ctr"/>
            <a:endParaRPr lang="en-GB" sz="1400" dirty="0"/>
          </a:p>
          <a:p>
            <a:pPr algn="ctr"/>
            <a:r>
              <a:rPr lang="en-GB" sz="2000" dirty="0"/>
              <a:t>Hades is not evil, but ancient Greeks did not wish to attract his attention!</a:t>
            </a:r>
          </a:p>
          <a:p>
            <a:pPr algn="ctr"/>
            <a:endParaRPr lang="en-GB" sz="1400" dirty="0"/>
          </a:p>
          <a:p>
            <a:pPr algn="ctr"/>
            <a:r>
              <a:rPr lang="en-GB" sz="2000" dirty="0"/>
              <a:t>We recognise him by his beard and cornucopia – horn of plenty. </a:t>
            </a:r>
            <a:r>
              <a:rPr lang="en-GB" sz="2000" b="1" dirty="0"/>
              <a:t>Crops</a:t>
            </a:r>
            <a:r>
              <a:rPr lang="en-GB" sz="2000" dirty="0"/>
              <a:t>, </a:t>
            </a:r>
            <a:r>
              <a:rPr lang="en-GB" sz="2000" b="1" dirty="0"/>
              <a:t>precious metals</a:t>
            </a:r>
            <a:r>
              <a:rPr lang="en-GB" sz="2000" dirty="0"/>
              <a:t>, and </a:t>
            </a:r>
            <a:r>
              <a:rPr lang="en-GB" sz="2000" b="1" dirty="0"/>
              <a:t>gems</a:t>
            </a:r>
            <a:r>
              <a:rPr lang="en-GB" sz="2000" dirty="0"/>
              <a:t> come from underground after all.</a:t>
            </a:r>
          </a:p>
          <a:p>
            <a:pPr algn="ctr"/>
            <a:r>
              <a:rPr lang="en-GB" sz="2000" dirty="0"/>
              <a:t>He is shown here with Persephone.</a:t>
            </a:r>
          </a:p>
          <a:p>
            <a:endParaRPr lang="en-GB" sz="2000" dirty="0"/>
          </a:p>
          <a:p>
            <a:pPr algn="ctr"/>
            <a:r>
              <a:rPr lang="en-GB" sz="1600" dirty="0"/>
              <a:t>British Museum, </a:t>
            </a:r>
            <a:r>
              <a:rPr lang="en-GB" sz="1600" b="0" i="0" dirty="0">
                <a:solidFill>
                  <a:srgbClr val="000000"/>
                </a:solidFill>
                <a:effectLst/>
                <a:hlinkClick r:id="rId3"/>
              </a:rPr>
              <a:t>1847,0909.6</a:t>
            </a:r>
            <a:r>
              <a:rPr lang="en-GB" sz="1600" b="0" i="0" dirty="0">
                <a:solidFill>
                  <a:srgbClr val="000000"/>
                </a:solidFill>
                <a:effectLst/>
                <a:latin typeface="Helvetica Neue"/>
              </a:rPr>
              <a:t>.</a:t>
            </a:r>
            <a:endParaRPr lang="en-GB" sz="1600" dirty="0"/>
          </a:p>
        </p:txBody>
      </p:sp>
      <p:pic>
        <p:nvPicPr>
          <p:cNvPr id="8" name="Picture 7">
            <a:extLst>
              <a:ext uri="{FF2B5EF4-FFF2-40B4-BE49-F238E27FC236}">
                <a16:creationId xmlns:a16="http://schemas.microsoft.com/office/drawing/2014/main" id="{A1AACDEF-D50A-0543-6562-8A0FDCC1C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007" y="2905060"/>
            <a:ext cx="4464496" cy="3952940"/>
          </a:xfrm>
          <a:prstGeom prst="rect">
            <a:avLst/>
          </a:prstGeom>
        </p:spPr>
      </p:pic>
    </p:spTree>
    <p:extLst>
      <p:ext uri="{BB962C8B-B14F-4D97-AF65-F5344CB8AC3E}">
        <p14:creationId xmlns:p14="http://schemas.microsoft.com/office/powerpoint/2010/main" val="719637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CA559C-FCCE-99B8-C28F-F7E2ACBA60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008" y="427068"/>
            <a:ext cx="2983095" cy="1687305"/>
          </a:xfrm>
          <a:prstGeom prst="rect">
            <a:avLst/>
          </a:prstGeom>
        </p:spPr>
      </p:pic>
      <p:sp>
        <p:nvSpPr>
          <p:cNvPr id="4" name="TextBox 3">
            <a:extLst>
              <a:ext uri="{FF2B5EF4-FFF2-40B4-BE49-F238E27FC236}">
                <a16:creationId xmlns:a16="http://schemas.microsoft.com/office/drawing/2014/main" id="{7DD405F4-9F46-6E08-4017-A28FDA8556E5}"/>
              </a:ext>
            </a:extLst>
          </p:cNvPr>
          <p:cNvSpPr txBox="1"/>
          <p:nvPr/>
        </p:nvSpPr>
        <p:spPr>
          <a:xfrm>
            <a:off x="443060" y="2537149"/>
            <a:ext cx="4128940" cy="3524042"/>
          </a:xfrm>
          <a:prstGeom prst="rect">
            <a:avLst/>
          </a:prstGeom>
          <a:noFill/>
        </p:spPr>
        <p:txBody>
          <a:bodyPr wrap="square" rtlCol="0">
            <a:spAutoFit/>
          </a:bodyPr>
          <a:lstStyle/>
          <a:p>
            <a:r>
              <a:rPr lang="en-GB" dirty="0"/>
              <a:t>This PowerPoint was made by</a:t>
            </a:r>
          </a:p>
          <a:p>
            <a:pPr>
              <a:spcAft>
                <a:spcPts val="600"/>
              </a:spcAft>
            </a:pPr>
            <a:r>
              <a:rPr lang="en-GB" dirty="0"/>
              <a:t>Dr Sonya Nevin of the Panoply Vase Animation Project, for the ERC-funded project </a:t>
            </a:r>
            <a:r>
              <a:rPr lang="en-GB" i="1" dirty="0"/>
              <a:t>Our Mythical Childhood</a:t>
            </a:r>
            <a:r>
              <a:rPr lang="en-GB" dirty="0"/>
              <a:t>: </a:t>
            </a:r>
            <a:r>
              <a:rPr lang="en-GB" dirty="0">
                <a:hlinkClick r:id="rId3"/>
              </a:rPr>
              <a:t>http://www.omc.obta.al.uw.edu.pl/</a:t>
            </a:r>
            <a:r>
              <a:rPr lang="en-GB" dirty="0"/>
              <a:t> </a:t>
            </a:r>
          </a:p>
          <a:p>
            <a:pPr>
              <a:spcAft>
                <a:spcPts val="600"/>
              </a:spcAft>
            </a:pPr>
            <a:r>
              <a:rPr lang="en-GB" dirty="0"/>
              <a:t>Feel free to use this PowerPoint for educational purposes, including editing it.</a:t>
            </a:r>
          </a:p>
          <a:p>
            <a:pPr>
              <a:spcAft>
                <a:spcPts val="600"/>
              </a:spcAft>
            </a:pPr>
            <a:r>
              <a:rPr lang="en-GB" dirty="0"/>
              <a:t>Please do not post it online. If you would like to share it, please share its </a:t>
            </a:r>
            <a:r>
              <a:rPr lang="en-GB" dirty="0" err="1"/>
              <a:t>url</a:t>
            </a:r>
            <a:r>
              <a:rPr lang="en-GB" dirty="0"/>
              <a:t>.</a:t>
            </a:r>
          </a:p>
          <a:p>
            <a:pPr>
              <a:spcAft>
                <a:spcPts val="600"/>
              </a:spcAft>
            </a:pPr>
            <a:r>
              <a:rPr lang="en-GB" dirty="0"/>
              <a:t>The PowerPoint can be downloaded from:</a:t>
            </a:r>
          </a:p>
          <a:p>
            <a:pPr>
              <a:spcAft>
                <a:spcPts val="600"/>
              </a:spcAft>
            </a:pPr>
            <a:r>
              <a:rPr lang="en-GB" dirty="0">
                <a:hlinkClick r:id="rId4"/>
              </a:rPr>
              <a:t>https://panoply.org.uk/further-resources</a:t>
            </a:r>
            <a:r>
              <a:rPr lang="en-GB" dirty="0"/>
              <a:t> </a:t>
            </a:r>
          </a:p>
        </p:txBody>
      </p:sp>
      <p:pic>
        <p:nvPicPr>
          <p:cNvPr id="6" name="Picture 5">
            <a:extLst>
              <a:ext uri="{FF2B5EF4-FFF2-40B4-BE49-F238E27FC236}">
                <a16:creationId xmlns:a16="http://schemas.microsoft.com/office/drawing/2014/main" id="{27811D34-32AE-4B7B-A29D-1748C85C4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9939" y="427068"/>
            <a:ext cx="3746693" cy="5664491"/>
          </a:xfrm>
          <a:prstGeom prst="rect">
            <a:avLst/>
          </a:prstGeom>
        </p:spPr>
      </p:pic>
    </p:spTree>
    <p:extLst>
      <p:ext uri="{BB962C8B-B14F-4D97-AF65-F5344CB8AC3E}">
        <p14:creationId xmlns:p14="http://schemas.microsoft.com/office/powerpoint/2010/main" val="357215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B91836-8FF7-CEEA-0948-94E1FB86FA22}"/>
              </a:ext>
            </a:extLst>
          </p:cNvPr>
          <p:cNvSpPr txBox="1"/>
          <p:nvPr/>
        </p:nvSpPr>
        <p:spPr>
          <a:xfrm>
            <a:off x="6228184" y="6002507"/>
            <a:ext cx="2699792" cy="584775"/>
          </a:xfrm>
          <a:prstGeom prst="rect">
            <a:avLst/>
          </a:prstGeom>
          <a:noFill/>
        </p:spPr>
        <p:txBody>
          <a:bodyPr wrap="square">
            <a:spAutoFit/>
          </a:bodyPr>
          <a:lstStyle/>
          <a:p>
            <a:r>
              <a:rPr lang="en-GB" sz="1600" dirty="0"/>
              <a:t>Metropolitan Museum of Art,</a:t>
            </a:r>
          </a:p>
          <a:p>
            <a:r>
              <a:rPr lang="en-GB" sz="1600" dirty="0"/>
              <a:t> </a:t>
            </a:r>
            <a:r>
              <a:rPr lang="en-GB" sz="1600" b="0" i="0" dirty="0">
                <a:solidFill>
                  <a:srgbClr val="333333"/>
                </a:solidFill>
                <a:effectLst/>
                <a:hlinkClick r:id="rId2"/>
              </a:rPr>
              <a:t>28.57.23</a:t>
            </a:r>
            <a:r>
              <a:rPr lang="en-GB" sz="1600" b="0" i="0" dirty="0">
                <a:solidFill>
                  <a:srgbClr val="333333"/>
                </a:solidFill>
                <a:effectLst/>
              </a:rPr>
              <a:t>.</a:t>
            </a:r>
            <a:endParaRPr lang="en-GB" sz="1600" dirty="0"/>
          </a:p>
        </p:txBody>
      </p:sp>
      <p:pic>
        <p:nvPicPr>
          <p:cNvPr id="7" name="Picture 6">
            <a:extLst>
              <a:ext uri="{FF2B5EF4-FFF2-40B4-BE49-F238E27FC236}">
                <a16:creationId xmlns:a16="http://schemas.microsoft.com/office/drawing/2014/main" id="{5BAF35C8-0D53-E93E-B223-97DF6FE15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4" y="692696"/>
            <a:ext cx="5631808" cy="5184576"/>
          </a:xfrm>
          <a:prstGeom prst="rect">
            <a:avLst/>
          </a:prstGeom>
        </p:spPr>
      </p:pic>
      <p:sp>
        <p:nvSpPr>
          <p:cNvPr id="10" name="TextBox 9">
            <a:extLst>
              <a:ext uri="{FF2B5EF4-FFF2-40B4-BE49-F238E27FC236}">
                <a16:creationId xmlns:a16="http://schemas.microsoft.com/office/drawing/2014/main" id="{83C41DAC-EA5F-8213-94FE-A4091F4517EE}"/>
              </a:ext>
            </a:extLst>
          </p:cNvPr>
          <p:cNvSpPr txBox="1"/>
          <p:nvPr/>
        </p:nvSpPr>
        <p:spPr>
          <a:xfrm>
            <a:off x="5940152" y="531832"/>
            <a:ext cx="2987824" cy="4708981"/>
          </a:xfrm>
          <a:prstGeom prst="rect">
            <a:avLst/>
          </a:prstGeom>
          <a:noFill/>
        </p:spPr>
        <p:txBody>
          <a:bodyPr wrap="square" rtlCol="0">
            <a:spAutoFit/>
          </a:bodyPr>
          <a:lstStyle/>
          <a:p>
            <a:pPr algn="ctr" fontAlgn="base"/>
            <a:r>
              <a:rPr lang="en-GB" sz="3200" b="1" i="0" dirty="0">
                <a:solidFill>
                  <a:srgbClr val="333333"/>
                </a:solidFill>
                <a:effectLst/>
              </a:rPr>
              <a:t>Demeter</a:t>
            </a:r>
          </a:p>
          <a:p>
            <a:pPr algn="ctr" fontAlgn="base"/>
            <a:r>
              <a:rPr lang="en-GB" sz="2000" dirty="0">
                <a:solidFill>
                  <a:srgbClr val="333333"/>
                </a:solidFill>
              </a:rPr>
              <a:t>Demeter is the daughter</a:t>
            </a:r>
          </a:p>
          <a:p>
            <a:pPr algn="ctr" fontAlgn="base"/>
            <a:r>
              <a:rPr lang="en-GB" sz="2000" dirty="0">
                <a:solidFill>
                  <a:srgbClr val="333333"/>
                </a:solidFill>
              </a:rPr>
              <a:t>of </a:t>
            </a:r>
            <a:r>
              <a:rPr lang="en-GB" sz="2000" b="0" i="0" dirty="0">
                <a:solidFill>
                  <a:srgbClr val="333333"/>
                </a:solidFill>
                <a:effectLst/>
              </a:rPr>
              <a:t>Cronus and Rhea.</a:t>
            </a:r>
          </a:p>
          <a:p>
            <a:pPr algn="ctr" fontAlgn="base"/>
            <a:endParaRPr lang="en-GB" sz="1400" b="0" i="0" dirty="0">
              <a:solidFill>
                <a:srgbClr val="333333"/>
              </a:solidFill>
              <a:effectLst/>
            </a:endParaRPr>
          </a:p>
          <a:p>
            <a:pPr algn="ctr" fontAlgn="base"/>
            <a:r>
              <a:rPr lang="en-GB" sz="2000" dirty="0">
                <a:solidFill>
                  <a:srgbClr val="333333"/>
                </a:solidFill>
              </a:rPr>
              <a:t>She is the goddess of </a:t>
            </a:r>
            <a:r>
              <a:rPr lang="en-GB" sz="2000" b="1" dirty="0">
                <a:solidFill>
                  <a:srgbClr val="333333"/>
                </a:solidFill>
              </a:rPr>
              <a:t>corn</a:t>
            </a:r>
            <a:r>
              <a:rPr lang="en-GB" sz="2000" dirty="0">
                <a:solidFill>
                  <a:srgbClr val="333333"/>
                </a:solidFill>
              </a:rPr>
              <a:t>; of </a:t>
            </a:r>
            <a:r>
              <a:rPr lang="en-GB" sz="2000" b="1" dirty="0">
                <a:solidFill>
                  <a:srgbClr val="333333"/>
                </a:solidFill>
              </a:rPr>
              <a:t>crops</a:t>
            </a:r>
            <a:r>
              <a:rPr lang="en-GB" sz="2000" dirty="0">
                <a:solidFill>
                  <a:srgbClr val="333333"/>
                </a:solidFill>
              </a:rPr>
              <a:t> and </a:t>
            </a:r>
            <a:r>
              <a:rPr lang="en-GB" sz="2000" b="1" dirty="0">
                <a:solidFill>
                  <a:srgbClr val="333333"/>
                </a:solidFill>
              </a:rPr>
              <a:t>vegetation</a:t>
            </a:r>
            <a:r>
              <a:rPr lang="en-GB" sz="2000" dirty="0">
                <a:solidFill>
                  <a:srgbClr val="333333"/>
                </a:solidFill>
              </a:rPr>
              <a:t>. Her worship was an essential part of the agricultural year.</a:t>
            </a:r>
          </a:p>
          <a:p>
            <a:pPr algn="ctr" fontAlgn="base"/>
            <a:endParaRPr lang="en-GB" sz="1400" dirty="0">
              <a:solidFill>
                <a:srgbClr val="333333"/>
              </a:solidFill>
            </a:endParaRPr>
          </a:p>
          <a:p>
            <a:pPr algn="ctr" fontAlgn="base"/>
            <a:r>
              <a:rPr lang="en-GB" sz="2000" dirty="0">
                <a:solidFill>
                  <a:srgbClr val="333333"/>
                </a:solidFill>
              </a:rPr>
              <a:t>Here, Demeter is seen on the far right, welcoming her daughter, Persephone, who is emerging from the ground on the left. </a:t>
            </a:r>
            <a:endParaRPr lang="en-GB" sz="2000" dirty="0"/>
          </a:p>
        </p:txBody>
      </p:sp>
    </p:spTree>
    <p:extLst>
      <p:ext uri="{BB962C8B-B14F-4D97-AF65-F5344CB8AC3E}">
        <p14:creationId xmlns:p14="http://schemas.microsoft.com/office/powerpoint/2010/main" val="3362783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B91836-8FF7-CEEA-0948-94E1FB86FA22}"/>
              </a:ext>
            </a:extLst>
          </p:cNvPr>
          <p:cNvSpPr txBox="1"/>
          <p:nvPr/>
        </p:nvSpPr>
        <p:spPr>
          <a:xfrm>
            <a:off x="5588429" y="6381328"/>
            <a:ext cx="3456384" cy="338554"/>
          </a:xfrm>
          <a:prstGeom prst="rect">
            <a:avLst/>
          </a:prstGeom>
          <a:noFill/>
        </p:spPr>
        <p:txBody>
          <a:bodyPr wrap="square">
            <a:spAutoFit/>
          </a:bodyPr>
          <a:lstStyle/>
          <a:p>
            <a:r>
              <a:rPr lang="en-GB" sz="1600" dirty="0"/>
              <a:t>Metropolitan Museum of Art, </a:t>
            </a:r>
            <a:r>
              <a:rPr lang="en-GB" sz="1600" b="0" i="0" dirty="0">
                <a:solidFill>
                  <a:srgbClr val="333333"/>
                </a:solidFill>
                <a:effectLst/>
                <a:hlinkClick r:id="rId2"/>
              </a:rPr>
              <a:t>28.57.23</a:t>
            </a:r>
            <a:r>
              <a:rPr lang="en-GB" sz="1600" b="0" i="0" dirty="0">
                <a:solidFill>
                  <a:srgbClr val="333333"/>
                </a:solidFill>
                <a:effectLst/>
              </a:rPr>
              <a:t>.</a:t>
            </a:r>
            <a:endParaRPr lang="en-GB" sz="1600" dirty="0"/>
          </a:p>
        </p:txBody>
      </p:sp>
      <p:pic>
        <p:nvPicPr>
          <p:cNvPr id="7" name="Picture 6">
            <a:extLst>
              <a:ext uri="{FF2B5EF4-FFF2-40B4-BE49-F238E27FC236}">
                <a16:creationId xmlns:a16="http://schemas.microsoft.com/office/drawing/2014/main" id="{5BAF35C8-0D53-E93E-B223-97DF6FE15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4" y="692696"/>
            <a:ext cx="5631808" cy="5184576"/>
          </a:xfrm>
          <a:prstGeom prst="rect">
            <a:avLst/>
          </a:prstGeom>
        </p:spPr>
      </p:pic>
      <p:sp>
        <p:nvSpPr>
          <p:cNvPr id="10" name="TextBox 9">
            <a:extLst>
              <a:ext uri="{FF2B5EF4-FFF2-40B4-BE49-F238E27FC236}">
                <a16:creationId xmlns:a16="http://schemas.microsoft.com/office/drawing/2014/main" id="{83C41DAC-EA5F-8213-94FE-A4091F4517EE}"/>
              </a:ext>
            </a:extLst>
          </p:cNvPr>
          <p:cNvSpPr txBox="1"/>
          <p:nvPr/>
        </p:nvSpPr>
        <p:spPr>
          <a:xfrm>
            <a:off x="5940152" y="531832"/>
            <a:ext cx="3096344" cy="5724644"/>
          </a:xfrm>
          <a:prstGeom prst="rect">
            <a:avLst/>
          </a:prstGeom>
          <a:noFill/>
        </p:spPr>
        <p:txBody>
          <a:bodyPr wrap="square" rtlCol="0">
            <a:spAutoFit/>
          </a:bodyPr>
          <a:lstStyle/>
          <a:p>
            <a:pPr algn="ctr" fontAlgn="base"/>
            <a:r>
              <a:rPr lang="en-GB" sz="3200" b="1" dirty="0">
                <a:latin typeface="+mn-lt"/>
              </a:rPr>
              <a:t>Persephone</a:t>
            </a:r>
          </a:p>
          <a:p>
            <a:pPr algn="ctr" fontAlgn="base"/>
            <a:r>
              <a:rPr lang="en-GB" sz="2000" dirty="0">
                <a:solidFill>
                  <a:srgbClr val="333333"/>
                </a:solidFill>
              </a:rPr>
              <a:t>Persephone is the daughter of Demeter and Zeus</a:t>
            </a:r>
            <a:r>
              <a:rPr lang="en-GB" sz="2000" b="0" i="0" dirty="0">
                <a:solidFill>
                  <a:srgbClr val="333333"/>
                </a:solidFill>
                <a:effectLst/>
              </a:rPr>
              <a:t>. She is often known as ‘Kore’, meaning ‘girl’.</a:t>
            </a:r>
          </a:p>
          <a:p>
            <a:pPr algn="ctr" fontAlgn="base"/>
            <a:endParaRPr lang="en-GB" sz="1400" b="0" i="0" dirty="0">
              <a:solidFill>
                <a:srgbClr val="333333"/>
              </a:solidFill>
              <a:effectLst/>
            </a:endParaRPr>
          </a:p>
          <a:p>
            <a:pPr algn="ctr" fontAlgn="base"/>
            <a:r>
              <a:rPr lang="en-GB" sz="2000" dirty="0">
                <a:solidFill>
                  <a:srgbClr val="333333"/>
                </a:solidFill>
              </a:rPr>
              <a:t>To express the cycle of the seasons, a myth developed that Persephone was taken by the god, Hades, to live in the Underworld.</a:t>
            </a:r>
          </a:p>
          <a:p>
            <a:pPr algn="ctr" fontAlgn="base"/>
            <a:endParaRPr lang="en-GB" sz="1400" dirty="0">
              <a:solidFill>
                <a:srgbClr val="333333"/>
              </a:solidFill>
            </a:endParaRPr>
          </a:p>
          <a:p>
            <a:pPr algn="ctr" fontAlgn="base"/>
            <a:r>
              <a:rPr lang="en-GB" sz="2000" dirty="0">
                <a:solidFill>
                  <a:srgbClr val="333333"/>
                </a:solidFill>
              </a:rPr>
              <a:t>Her absence causes Winter. Here (left) we see her returning to the upper world for part of the year – she returns with the arrival of </a:t>
            </a:r>
            <a:r>
              <a:rPr lang="en-GB" sz="2000" b="1" dirty="0">
                <a:solidFill>
                  <a:srgbClr val="333333"/>
                </a:solidFill>
              </a:rPr>
              <a:t>Spring</a:t>
            </a:r>
            <a:r>
              <a:rPr lang="en-GB" sz="2000" dirty="0">
                <a:solidFill>
                  <a:srgbClr val="333333"/>
                </a:solidFill>
              </a:rPr>
              <a:t>. </a:t>
            </a:r>
            <a:endParaRPr lang="en-GB" sz="2000" dirty="0"/>
          </a:p>
        </p:txBody>
      </p:sp>
    </p:spTree>
    <p:extLst>
      <p:ext uri="{BB962C8B-B14F-4D97-AF65-F5344CB8AC3E}">
        <p14:creationId xmlns:p14="http://schemas.microsoft.com/office/powerpoint/2010/main" val="2414241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B91836-8FF7-CEEA-0948-94E1FB86FA22}"/>
              </a:ext>
            </a:extLst>
          </p:cNvPr>
          <p:cNvSpPr txBox="1"/>
          <p:nvPr/>
        </p:nvSpPr>
        <p:spPr>
          <a:xfrm>
            <a:off x="5588429" y="6381328"/>
            <a:ext cx="3456384" cy="338554"/>
          </a:xfrm>
          <a:prstGeom prst="rect">
            <a:avLst/>
          </a:prstGeom>
          <a:noFill/>
        </p:spPr>
        <p:txBody>
          <a:bodyPr wrap="square">
            <a:spAutoFit/>
          </a:bodyPr>
          <a:lstStyle/>
          <a:p>
            <a:r>
              <a:rPr lang="en-GB" sz="1600" dirty="0"/>
              <a:t>Metropolitan Museum of Art, </a:t>
            </a:r>
            <a:r>
              <a:rPr lang="en-GB" sz="1600" b="0" i="0" dirty="0">
                <a:solidFill>
                  <a:srgbClr val="333333"/>
                </a:solidFill>
                <a:effectLst/>
                <a:hlinkClick r:id="rId2"/>
              </a:rPr>
              <a:t>28.57.23</a:t>
            </a:r>
            <a:r>
              <a:rPr lang="en-GB" sz="1600" b="0" i="0" dirty="0">
                <a:solidFill>
                  <a:srgbClr val="333333"/>
                </a:solidFill>
                <a:effectLst/>
              </a:rPr>
              <a:t>.</a:t>
            </a:r>
            <a:endParaRPr lang="en-GB" sz="1600" dirty="0"/>
          </a:p>
        </p:txBody>
      </p:sp>
      <p:pic>
        <p:nvPicPr>
          <p:cNvPr id="7" name="Picture 6">
            <a:extLst>
              <a:ext uri="{FF2B5EF4-FFF2-40B4-BE49-F238E27FC236}">
                <a16:creationId xmlns:a16="http://schemas.microsoft.com/office/drawing/2014/main" id="{5BAF35C8-0D53-E93E-B223-97DF6FE15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20688"/>
            <a:ext cx="5631808" cy="5184576"/>
          </a:xfrm>
          <a:prstGeom prst="rect">
            <a:avLst/>
          </a:prstGeom>
        </p:spPr>
      </p:pic>
      <p:sp>
        <p:nvSpPr>
          <p:cNvPr id="10" name="TextBox 9">
            <a:extLst>
              <a:ext uri="{FF2B5EF4-FFF2-40B4-BE49-F238E27FC236}">
                <a16:creationId xmlns:a16="http://schemas.microsoft.com/office/drawing/2014/main" id="{83C41DAC-EA5F-8213-94FE-A4091F4517EE}"/>
              </a:ext>
            </a:extLst>
          </p:cNvPr>
          <p:cNvSpPr txBox="1"/>
          <p:nvPr/>
        </p:nvSpPr>
        <p:spPr>
          <a:xfrm>
            <a:off x="5796136" y="404664"/>
            <a:ext cx="3347864" cy="5847755"/>
          </a:xfrm>
          <a:prstGeom prst="rect">
            <a:avLst/>
          </a:prstGeom>
          <a:noFill/>
        </p:spPr>
        <p:txBody>
          <a:bodyPr wrap="square" rtlCol="0">
            <a:spAutoFit/>
          </a:bodyPr>
          <a:lstStyle/>
          <a:p>
            <a:pPr algn="ctr" fontAlgn="base"/>
            <a:r>
              <a:rPr lang="en-GB" sz="3200" b="1" dirty="0">
                <a:latin typeface="+mn-lt"/>
              </a:rPr>
              <a:t>Hermes</a:t>
            </a:r>
          </a:p>
          <a:p>
            <a:pPr algn="ctr" fontAlgn="base"/>
            <a:r>
              <a:rPr lang="en-GB" sz="2000" dirty="0">
                <a:solidFill>
                  <a:srgbClr val="333333"/>
                </a:solidFill>
              </a:rPr>
              <a:t>Beside Persephone is Hermes.</a:t>
            </a:r>
          </a:p>
          <a:p>
            <a:pPr algn="ctr" fontAlgn="base"/>
            <a:r>
              <a:rPr lang="en-GB" sz="2000" dirty="0"/>
              <a:t>Hermes is the son of Zeus</a:t>
            </a:r>
          </a:p>
          <a:p>
            <a:pPr algn="ctr" fontAlgn="base"/>
            <a:r>
              <a:rPr lang="en-GB" sz="2000" dirty="0"/>
              <a:t>and the nymph, Maia.</a:t>
            </a:r>
          </a:p>
          <a:p>
            <a:pPr algn="ctr" fontAlgn="base"/>
            <a:endParaRPr lang="en-GB" sz="1400" b="0" i="0" dirty="0">
              <a:solidFill>
                <a:srgbClr val="333333"/>
              </a:solidFill>
              <a:effectLst/>
            </a:endParaRPr>
          </a:p>
          <a:p>
            <a:pPr algn="ctr" fontAlgn="base"/>
            <a:r>
              <a:rPr lang="en-GB" sz="2000" dirty="0">
                <a:solidFill>
                  <a:srgbClr val="333333"/>
                </a:solidFill>
              </a:rPr>
              <a:t>Hermes is acting here in his role as a </a:t>
            </a:r>
            <a:r>
              <a:rPr lang="en-GB" sz="2000" b="1" dirty="0">
                <a:solidFill>
                  <a:srgbClr val="333333"/>
                </a:solidFill>
              </a:rPr>
              <a:t>guide</a:t>
            </a:r>
            <a:r>
              <a:rPr lang="en-GB" sz="2000" dirty="0">
                <a:solidFill>
                  <a:srgbClr val="333333"/>
                </a:solidFill>
              </a:rPr>
              <a:t>. He helped the dead make their way to Hades.</a:t>
            </a:r>
          </a:p>
          <a:p>
            <a:pPr algn="ctr" fontAlgn="base"/>
            <a:endParaRPr lang="en-GB" sz="1400" dirty="0">
              <a:solidFill>
                <a:srgbClr val="333333"/>
              </a:solidFill>
            </a:endParaRPr>
          </a:p>
          <a:p>
            <a:pPr algn="ctr"/>
            <a:r>
              <a:rPr lang="en-GB" sz="2000" dirty="0"/>
              <a:t>We can often recognise Hermes by his herald’s staff, a </a:t>
            </a:r>
            <a:r>
              <a:rPr lang="en-GB" sz="2000" i="1" dirty="0"/>
              <a:t>caduceus</a:t>
            </a:r>
            <a:r>
              <a:rPr lang="en-GB" sz="2000" dirty="0"/>
              <a:t>, by his traveller’s hat, traveller's cloak, and</a:t>
            </a:r>
          </a:p>
          <a:p>
            <a:pPr algn="ctr"/>
            <a:r>
              <a:rPr lang="en-GB" sz="2000" dirty="0"/>
              <a:t>his winged sandals or</a:t>
            </a:r>
          </a:p>
          <a:p>
            <a:pPr algn="ctr"/>
            <a:r>
              <a:rPr lang="en-GB" sz="2000" dirty="0"/>
              <a:t>travellers boots.</a:t>
            </a:r>
            <a:endParaRPr lang="en-GB" sz="1400" dirty="0">
              <a:solidFill>
                <a:srgbClr val="333333"/>
              </a:solidFill>
            </a:endParaRPr>
          </a:p>
          <a:p>
            <a:pPr algn="ctr"/>
            <a:endParaRPr lang="en-GB" sz="1400" dirty="0">
              <a:solidFill>
                <a:srgbClr val="333333"/>
              </a:solidFill>
            </a:endParaRPr>
          </a:p>
          <a:p>
            <a:pPr algn="ctr"/>
            <a:r>
              <a:rPr lang="en-GB" sz="2000" dirty="0">
                <a:solidFill>
                  <a:srgbClr val="333333"/>
                </a:solidFill>
              </a:rPr>
              <a:t>This image makes Hermes look quite young…</a:t>
            </a:r>
          </a:p>
        </p:txBody>
      </p:sp>
    </p:spTree>
    <p:extLst>
      <p:ext uri="{BB962C8B-B14F-4D97-AF65-F5344CB8AC3E}">
        <p14:creationId xmlns:p14="http://schemas.microsoft.com/office/powerpoint/2010/main" val="883989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54A2FC-43C9-D2B0-D393-04D6C07B6B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608"/>
          <a:stretch/>
        </p:blipFill>
        <p:spPr>
          <a:xfrm>
            <a:off x="0" y="0"/>
            <a:ext cx="5076056" cy="6858000"/>
          </a:xfrm>
          <a:prstGeom prst="rect">
            <a:avLst/>
          </a:prstGeom>
        </p:spPr>
      </p:pic>
      <p:sp>
        <p:nvSpPr>
          <p:cNvPr id="6" name="TextBox 5">
            <a:extLst>
              <a:ext uri="{FF2B5EF4-FFF2-40B4-BE49-F238E27FC236}">
                <a16:creationId xmlns:a16="http://schemas.microsoft.com/office/drawing/2014/main" id="{C48A725A-959E-2329-EE19-1F68FCAE6014}"/>
              </a:ext>
            </a:extLst>
          </p:cNvPr>
          <p:cNvSpPr txBox="1"/>
          <p:nvPr/>
        </p:nvSpPr>
        <p:spPr>
          <a:xfrm>
            <a:off x="5220072" y="332656"/>
            <a:ext cx="3779912" cy="6663363"/>
          </a:xfrm>
          <a:prstGeom prst="rect">
            <a:avLst/>
          </a:prstGeom>
          <a:noFill/>
        </p:spPr>
        <p:txBody>
          <a:bodyPr wrap="square" rtlCol="0">
            <a:spAutoFit/>
          </a:bodyPr>
          <a:lstStyle/>
          <a:p>
            <a:pPr algn="ctr"/>
            <a:r>
              <a:rPr lang="en-GB" sz="3200" b="1" dirty="0"/>
              <a:t>Hermes</a:t>
            </a:r>
          </a:p>
          <a:p>
            <a:pPr algn="ctr"/>
            <a:r>
              <a:rPr lang="en-GB" dirty="0"/>
              <a:t>…before the 4</a:t>
            </a:r>
            <a:r>
              <a:rPr lang="en-GB" baseline="30000" dirty="0"/>
              <a:t>th</a:t>
            </a:r>
            <a:r>
              <a:rPr lang="en-GB" dirty="0"/>
              <a:t> century BCE, he was usually depicted looking older and bearded, as he does here.</a:t>
            </a:r>
          </a:p>
          <a:p>
            <a:pPr algn="ctr"/>
            <a:r>
              <a:rPr lang="en-GB" dirty="0"/>
              <a:t>We still recognise him by his </a:t>
            </a:r>
            <a:r>
              <a:rPr lang="en-GB" i="1" dirty="0"/>
              <a:t>caduceus</a:t>
            </a:r>
            <a:r>
              <a:rPr lang="en-GB" dirty="0"/>
              <a:t> and traveller’s hat, cloak and boots.</a:t>
            </a:r>
          </a:p>
          <a:p>
            <a:pPr algn="ctr"/>
            <a:endParaRPr lang="en-GB" sz="1400" dirty="0"/>
          </a:p>
          <a:p>
            <a:pPr algn="ctr">
              <a:spcAft>
                <a:spcPts val="600"/>
              </a:spcAft>
            </a:pPr>
            <a:r>
              <a:rPr lang="en-GB" dirty="0"/>
              <a:t>As a guide, Hermes often </a:t>
            </a:r>
            <a:r>
              <a:rPr lang="en-GB" b="1" dirty="0"/>
              <a:t>accompanies heroes</a:t>
            </a:r>
            <a:r>
              <a:rPr lang="en-GB" dirty="0"/>
              <a:t>.</a:t>
            </a:r>
          </a:p>
          <a:p>
            <a:pPr algn="ctr"/>
            <a:r>
              <a:rPr lang="en-GB" dirty="0"/>
              <a:t>He is the inventor of the </a:t>
            </a:r>
            <a:r>
              <a:rPr lang="en-GB" b="1" dirty="0"/>
              <a:t>lyre</a:t>
            </a:r>
          </a:p>
          <a:p>
            <a:pPr algn="ctr">
              <a:spcAft>
                <a:spcPts val="600"/>
              </a:spcAft>
            </a:pPr>
            <a:r>
              <a:rPr lang="en-GB" dirty="0"/>
              <a:t>and syrinx pipes.</a:t>
            </a:r>
          </a:p>
          <a:p>
            <a:pPr algn="ctr">
              <a:spcAft>
                <a:spcPts val="600"/>
              </a:spcAft>
            </a:pPr>
            <a:r>
              <a:rPr lang="en-GB" dirty="0"/>
              <a:t>He is the father of the god Pan and god of </a:t>
            </a:r>
            <a:r>
              <a:rPr lang="en-GB" b="1" dirty="0"/>
              <a:t>shepherds</a:t>
            </a:r>
            <a:r>
              <a:rPr lang="en-GB" dirty="0"/>
              <a:t>.</a:t>
            </a:r>
          </a:p>
          <a:p>
            <a:pPr algn="ctr"/>
            <a:r>
              <a:rPr lang="en-GB" dirty="0"/>
              <a:t>Hermes is a </a:t>
            </a:r>
            <a:r>
              <a:rPr lang="en-GB" b="1" dirty="0"/>
              <a:t>messenger</a:t>
            </a:r>
            <a:r>
              <a:rPr lang="en-GB" dirty="0"/>
              <a:t> god,</a:t>
            </a:r>
          </a:p>
          <a:p>
            <a:pPr algn="ctr">
              <a:spcAft>
                <a:spcPts val="600"/>
              </a:spcAft>
            </a:pPr>
            <a:r>
              <a:rPr lang="en-GB" dirty="0"/>
              <a:t> especially for Zeus.</a:t>
            </a:r>
          </a:p>
          <a:p>
            <a:pPr algn="ctr"/>
            <a:r>
              <a:rPr lang="en-GB" dirty="0"/>
              <a:t>He was the god of </a:t>
            </a:r>
            <a:r>
              <a:rPr lang="en-GB" b="1" dirty="0"/>
              <a:t>thieves</a:t>
            </a:r>
            <a:r>
              <a:rPr lang="en-GB" dirty="0"/>
              <a:t> and </a:t>
            </a:r>
            <a:r>
              <a:rPr lang="en-GB" b="1" dirty="0"/>
              <a:t>tricksters</a:t>
            </a:r>
            <a:r>
              <a:rPr lang="en-GB" dirty="0"/>
              <a:t>, of </a:t>
            </a:r>
            <a:r>
              <a:rPr lang="en-GB" b="1" dirty="0"/>
              <a:t>magic</a:t>
            </a:r>
            <a:r>
              <a:rPr lang="en-GB" dirty="0"/>
              <a:t> and </a:t>
            </a:r>
            <a:r>
              <a:rPr lang="en-GB" b="1" dirty="0"/>
              <a:t>technology</a:t>
            </a:r>
            <a:r>
              <a:rPr lang="en-GB" dirty="0"/>
              <a:t>. He brings </a:t>
            </a:r>
            <a:r>
              <a:rPr lang="en-GB" b="1" dirty="0"/>
              <a:t>prosperity</a:t>
            </a:r>
            <a:r>
              <a:rPr lang="en-GB" dirty="0"/>
              <a:t>… if he wishes to. He’s a busy god!</a:t>
            </a:r>
          </a:p>
          <a:p>
            <a:endParaRPr lang="en-GB" sz="1400" dirty="0"/>
          </a:p>
          <a:p>
            <a:pPr algn="ctr"/>
            <a:r>
              <a:rPr lang="en-GB" sz="1600" dirty="0"/>
              <a:t>National Museum in Warsaw, 198042.</a:t>
            </a:r>
          </a:p>
          <a:p>
            <a:pPr algn="ctr"/>
            <a:r>
              <a:rPr lang="en-GB" sz="1600" dirty="0">
                <a:hlinkClick r:id="rId3"/>
              </a:rPr>
              <a:t>See this scene animated</a:t>
            </a:r>
            <a:r>
              <a:rPr lang="en-GB" sz="1600" dirty="0"/>
              <a:t>.</a:t>
            </a:r>
          </a:p>
        </p:txBody>
      </p:sp>
    </p:spTree>
    <p:extLst>
      <p:ext uri="{BB962C8B-B14F-4D97-AF65-F5344CB8AC3E}">
        <p14:creationId xmlns:p14="http://schemas.microsoft.com/office/powerpoint/2010/main" val="1308001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B91836-8FF7-CEEA-0948-94E1FB86FA22}"/>
              </a:ext>
            </a:extLst>
          </p:cNvPr>
          <p:cNvSpPr txBox="1"/>
          <p:nvPr/>
        </p:nvSpPr>
        <p:spPr>
          <a:xfrm>
            <a:off x="216024" y="6256476"/>
            <a:ext cx="3456384" cy="338554"/>
          </a:xfrm>
          <a:prstGeom prst="rect">
            <a:avLst/>
          </a:prstGeom>
          <a:noFill/>
        </p:spPr>
        <p:txBody>
          <a:bodyPr wrap="square">
            <a:spAutoFit/>
          </a:bodyPr>
          <a:lstStyle/>
          <a:p>
            <a:r>
              <a:rPr lang="en-GB" sz="1600" dirty="0"/>
              <a:t>Metropolitan Museum of Art, </a:t>
            </a:r>
            <a:r>
              <a:rPr lang="en-GB" sz="1600" b="0" i="0" dirty="0">
                <a:solidFill>
                  <a:srgbClr val="333333"/>
                </a:solidFill>
                <a:effectLst/>
                <a:hlinkClick r:id="rId2"/>
              </a:rPr>
              <a:t>28.57.23</a:t>
            </a:r>
            <a:r>
              <a:rPr lang="en-GB" sz="1600" b="0" i="0" dirty="0">
                <a:solidFill>
                  <a:srgbClr val="333333"/>
                </a:solidFill>
                <a:effectLst/>
              </a:rPr>
              <a:t>.</a:t>
            </a:r>
            <a:endParaRPr lang="en-GB" sz="1600" dirty="0"/>
          </a:p>
        </p:txBody>
      </p:sp>
      <p:pic>
        <p:nvPicPr>
          <p:cNvPr id="7" name="Picture 6">
            <a:extLst>
              <a:ext uri="{FF2B5EF4-FFF2-40B4-BE49-F238E27FC236}">
                <a16:creationId xmlns:a16="http://schemas.microsoft.com/office/drawing/2014/main" id="{5BAF35C8-0D53-E93E-B223-97DF6FE15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4" y="692696"/>
            <a:ext cx="5631808" cy="5184576"/>
          </a:xfrm>
          <a:prstGeom prst="rect">
            <a:avLst/>
          </a:prstGeom>
        </p:spPr>
      </p:pic>
      <p:sp>
        <p:nvSpPr>
          <p:cNvPr id="10" name="TextBox 9">
            <a:extLst>
              <a:ext uri="{FF2B5EF4-FFF2-40B4-BE49-F238E27FC236}">
                <a16:creationId xmlns:a16="http://schemas.microsoft.com/office/drawing/2014/main" id="{83C41DAC-EA5F-8213-94FE-A4091F4517EE}"/>
              </a:ext>
            </a:extLst>
          </p:cNvPr>
          <p:cNvSpPr txBox="1"/>
          <p:nvPr/>
        </p:nvSpPr>
        <p:spPr>
          <a:xfrm>
            <a:off x="5847832" y="332656"/>
            <a:ext cx="3188664" cy="6186309"/>
          </a:xfrm>
          <a:prstGeom prst="rect">
            <a:avLst/>
          </a:prstGeom>
          <a:noFill/>
        </p:spPr>
        <p:txBody>
          <a:bodyPr wrap="square" rtlCol="0">
            <a:spAutoFit/>
          </a:bodyPr>
          <a:lstStyle/>
          <a:p>
            <a:pPr algn="ctr" fontAlgn="base"/>
            <a:r>
              <a:rPr lang="en-GB" sz="3200" b="1" dirty="0">
                <a:latin typeface="+mn-lt"/>
              </a:rPr>
              <a:t>Hekate</a:t>
            </a:r>
          </a:p>
          <a:p>
            <a:pPr algn="ctr" fontAlgn="base"/>
            <a:r>
              <a:rPr lang="en-GB" sz="2000" dirty="0">
                <a:solidFill>
                  <a:srgbClr val="333333"/>
                </a:solidFill>
              </a:rPr>
              <a:t>Hekate, granddaughter of the ancient Titans, has many roles.</a:t>
            </a:r>
          </a:p>
          <a:p>
            <a:pPr algn="ctr" fontAlgn="base"/>
            <a:endParaRPr lang="en-GB" sz="1400" dirty="0">
              <a:solidFill>
                <a:srgbClr val="333333"/>
              </a:solidFill>
            </a:endParaRPr>
          </a:p>
          <a:p>
            <a:pPr algn="ctr" fontAlgn="base"/>
            <a:r>
              <a:rPr lang="en-GB" sz="2000" dirty="0">
                <a:solidFill>
                  <a:srgbClr val="333333"/>
                </a:solidFill>
              </a:rPr>
              <a:t> She is associated with </a:t>
            </a:r>
            <a:r>
              <a:rPr lang="en-GB" sz="2000" b="1" dirty="0">
                <a:solidFill>
                  <a:srgbClr val="333333"/>
                </a:solidFill>
              </a:rPr>
              <a:t>magic</a:t>
            </a:r>
            <a:r>
              <a:rPr lang="en-GB" sz="2000" dirty="0">
                <a:solidFill>
                  <a:srgbClr val="333333"/>
                </a:solidFill>
              </a:rPr>
              <a:t> and </a:t>
            </a:r>
            <a:r>
              <a:rPr lang="en-GB" sz="2000" b="1" dirty="0">
                <a:solidFill>
                  <a:srgbClr val="333333"/>
                </a:solidFill>
              </a:rPr>
              <a:t>witchcraft</a:t>
            </a:r>
            <a:r>
              <a:rPr lang="en-GB" sz="2000" dirty="0">
                <a:solidFill>
                  <a:srgbClr val="333333"/>
                </a:solidFill>
              </a:rPr>
              <a:t>. She is a figure of night-time and the </a:t>
            </a:r>
            <a:r>
              <a:rPr lang="en-GB" sz="2000" b="1" dirty="0">
                <a:solidFill>
                  <a:srgbClr val="333333"/>
                </a:solidFill>
              </a:rPr>
              <a:t>moon</a:t>
            </a:r>
            <a:r>
              <a:rPr lang="en-GB" sz="2000" dirty="0">
                <a:solidFill>
                  <a:srgbClr val="333333"/>
                </a:solidFill>
              </a:rPr>
              <a:t>. She protects </a:t>
            </a:r>
            <a:r>
              <a:rPr lang="en-GB" sz="2000" b="1" dirty="0">
                <a:solidFill>
                  <a:srgbClr val="333333"/>
                </a:solidFill>
              </a:rPr>
              <a:t>cross-roads</a:t>
            </a:r>
            <a:r>
              <a:rPr lang="en-GB" sz="2000" dirty="0">
                <a:solidFill>
                  <a:srgbClr val="333333"/>
                </a:solidFill>
              </a:rPr>
              <a:t>, roadside </a:t>
            </a:r>
            <a:r>
              <a:rPr lang="en-GB" sz="2000" b="1" dirty="0">
                <a:solidFill>
                  <a:srgbClr val="333333"/>
                </a:solidFill>
              </a:rPr>
              <a:t>graves</a:t>
            </a:r>
            <a:r>
              <a:rPr lang="en-GB" sz="2000" dirty="0">
                <a:solidFill>
                  <a:srgbClr val="333333"/>
                </a:solidFill>
              </a:rPr>
              <a:t>, and the </a:t>
            </a:r>
            <a:r>
              <a:rPr lang="en-GB" sz="2000" b="1" dirty="0">
                <a:solidFill>
                  <a:srgbClr val="333333"/>
                </a:solidFill>
              </a:rPr>
              <a:t>Gates of Hades</a:t>
            </a:r>
            <a:r>
              <a:rPr lang="en-GB" sz="2000" dirty="0">
                <a:solidFill>
                  <a:srgbClr val="333333"/>
                </a:solidFill>
              </a:rPr>
              <a:t>.</a:t>
            </a:r>
          </a:p>
          <a:p>
            <a:pPr algn="ctr" fontAlgn="base"/>
            <a:r>
              <a:rPr lang="en-GB" sz="2000" dirty="0">
                <a:solidFill>
                  <a:srgbClr val="333333"/>
                </a:solidFill>
              </a:rPr>
              <a:t>Hekate might give protection to hunters, warriors, and athletes, or she might choose not to.</a:t>
            </a:r>
          </a:p>
          <a:p>
            <a:pPr algn="ctr" fontAlgn="base">
              <a:spcAft>
                <a:spcPts val="1200"/>
              </a:spcAft>
            </a:pPr>
            <a:r>
              <a:rPr lang="en-GB" sz="2000" dirty="0">
                <a:solidFill>
                  <a:srgbClr val="333333"/>
                </a:solidFill>
              </a:rPr>
              <a:t>She is a companion of Persephone and Artemis.</a:t>
            </a:r>
          </a:p>
          <a:p>
            <a:pPr algn="ctr" fontAlgn="base"/>
            <a:r>
              <a:rPr lang="en-GB" sz="2000" dirty="0">
                <a:solidFill>
                  <a:srgbClr val="333333"/>
                </a:solidFill>
              </a:rPr>
              <a:t>We recognise her by</a:t>
            </a:r>
          </a:p>
          <a:p>
            <a:pPr algn="ctr" fontAlgn="base"/>
            <a:r>
              <a:rPr lang="en-GB" sz="2000" dirty="0">
                <a:solidFill>
                  <a:srgbClr val="333333"/>
                </a:solidFill>
              </a:rPr>
              <a:t>her two torches. </a:t>
            </a:r>
            <a:endParaRPr lang="en-GB" sz="2000" dirty="0"/>
          </a:p>
        </p:txBody>
      </p:sp>
    </p:spTree>
    <p:extLst>
      <p:ext uri="{BB962C8B-B14F-4D97-AF65-F5344CB8AC3E}">
        <p14:creationId xmlns:p14="http://schemas.microsoft.com/office/powerpoint/2010/main" val="3734212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E8C8F5-CE5C-84A5-F884-CAE81C1B0C0A}"/>
              </a:ext>
            </a:extLst>
          </p:cNvPr>
          <p:cNvSpPr txBox="1"/>
          <p:nvPr/>
        </p:nvSpPr>
        <p:spPr>
          <a:xfrm>
            <a:off x="5364088" y="228123"/>
            <a:ext cx="3456384" cy="6124754"/>
          </a:xfrm>
          <a:prstGeom prst="rect">
            <a:avLst/>
          </a:prstGeom>
          <a:noFill/>
        </p:spPr>
        <p:txBody>
          <a:bodyPr wrap="square" rtlCol="0">
            <a:spAutoFit/>
          </a:bodyPr>
          <a:lstStyle/>
          <a:p>
            <a:r>
              <a:rPr lang="en-GB" sz="3200" b="1" dirty="0"/>
              <a:t>Hestia</a:t>
            </a:r>
          </a:p>
          <a:p>
            <a:r>
              <a:rPr lang="en-GB" dirty="0"/>
              <a:t>Hestia (here on the right) is the daughter of Cronus and Rhea.</a:t>
            </a:r>
          </a:p>
          <a:p>
            <a:endParaRPr lang="en-GB" sz="1400" dirty="0"/>
          </a:p>
          <a:p>
            <a:r>
              <a:rPr lang="en-GB" dirty="0"/>
              <a:t>She is the goddess of the </a:t>
            </a:r>
            <a:r>
              <a:rPr lang="en-GB" b="1" dirty="0"/>
              <a:t>hearth</a:t>
            </a:r>
            <a:r>
              <a:rPr lang="en-GB" dirty="0"/>
              <a:t>.</a:t>
            </a:r>
          </a:p>
          <a:p>
            <a:r>
              <a:rPr lang="en-GB" dirty="0"/>
              <a:t>A hearth is a fireplace – an important part of any ancient home.</a:t>
            </a:r>
          </a:p>
          <a:p>
            <a:endParaRPr lang="en-GB" sz="1400" dirty="0"/>
          </a:p>
          <a:p>
            <a:r>
              <a:rPr lang="en-GB" dirty="0"/>
              <a:t>The hearth was a place where there was comforting warmth, somewhere to cook, and somewhere to chat and tell stories. Many offerings were made at the hearth.</a:t>
            </a:r>
          </a:p>
          <a:p>
            <a:endParaRPr lang="en-GB" sz="1400" dirty="0"/>
          </a:p>
          <a:p>
            <a:r>
              <a:rPr lang="en-GB" dirty="0"/>
              <a:t>We often see Hestia, as here, looking like a young woman holding a flaming torch or torches. The torches can also signal Hekate.</a:t>
            </a:r>
          </a:p>
          <a:p>
            <a:endParaRPr lang="en-GB" sz="1400" dirty="0"/>
          </a:p>
          <a:p>
            <a:r>
              <a:rPr lang="en-GB" sz="1600" dirty="0"/>
              <a:t>British Museum, </a:t>
            </a:r>
            <a:r>
              <a:rPr lang="en-GB" sz="1600" dirty="0">
                <a:hlinkClick r:id="rId2"/>
              </a:rPr>
              <a:t>1836,0224,8</a:t>
            </a:r>
            <a:r>
              <a:rPr lang="en-GB" sz="1600" dirty="0"/>
              <a:t>.</a:t>
            </a:r>
          </a:p>
        </p:txBody>
      </p:sp>
      <p:pic>
        <p:nvPicPr>
          <p:cNvPr id="6" name="Picture 5">
            <a:extLst>
              <a:ext uri="{FF2B5EF4-FFF2-40B4-BE49-F238E27FC236}">
                <a16:creationId xmlns:a16="http://schemas.microsoft.com/office/drawing/2014/main" id="{4FF81B7B-54E9-E977-6556-1F19041D40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53" t="6951"/>
          <a:stretch/>
        </p:blipFill>
        <p:spPr>
          <a:xfrm>
            <a:off x="-25342" y="0"/>
            <a:ext cx="4981650" cy="6858000"/>
          </a:xfrm>
          <a:prstGeom prst="rect">
            <a:avLst/>
          </a:prstGeom>
        </p:spPr>
      </p:pic>
    </p:spTree>
    <p:extLst>
      <p:ext uri="{BB962C8B-B14F-4D97-AF65-F5344CB8AC3E}">
        <p14:creationId xmlns:p14="http://schemas.microsoft.com/office/powerpoint/2010/main" val="3327076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643" t="17543" r="4042" b="6765"/>
          <a:stretch/>
        </p:blipFill>
        <p:spPr>
          <a:xfrm>
            <a:off x="125846" y="548680"/>
            <a:ext cx="5382258" cy="4841089"/>
          </a:xfrm>
          <a:prstGeom prst="rect">
            <a:avLst/>
          </a:prstGeom>
        </p:spPr>
      </p:pic>
      <p:sp>
        <p:nvSpPr>
          <p:cNvPr id="5" name="TextBox 4"/>
          <p:cNvSpPr txBox="1"/>
          <p:nvPr/>
        </p:nvSpPr>
        <p:spPr>
          <a:xfrm>
            <a:off x="5759724" y="476672"/>
            <a:ext cx="3258430" cy="6324808"/>
          </a:xfrm>
          <a:prstGeom prst="rect">
            <a:avLst/>
          </a:prstGeom>
          <a:noFill/>
        </p:spPr>
        <p:txBody>
          <a:bodyPr wrap="square" rtlCol="0">
            <a:spAutoFit/>
          </a:bodyPr>
          <a:lstStyle/>
          <a:p>
            <a:r>
              <a:rPr lang="en-GB" sz="3200" b="1" dirty="0"/>
              <a:t>Dionysus</a:t>
            </a:r>
          </a:p>
          <a:p>
            <a:pPr>
              <a:spcAft>
                <a:spcPts val="600"/>
              </a:spcAft>
            </a:pPr>
            <a:r>
              <a:rPr lang="en-GB" sz="2000" dirty="0"/>
              <a:t>Dionysus is the son of Zeus and a human called Semele.</a:t>
            </a:r>
          </a:p>
          <a:p>
            <a:r>
              <a:rPr lang="en-GB" sz="2000" dirty="0"/>
              <a:t>He is associated with things out of the ordinary – </a:t>
            </a:r>
            <a:r>
              <a:rPr lang="en-GB" sz="2000" b="1" dirty="0"/>
              <a:t>wild places</a:t>
            </a:r>
            <a:r>
              <a:rPr lang="en-GB" sz="2000" dirty="0"/>
              <a:t>, </a:t>
            </a:r>
            <a:r>
              <a:rPr lang="en-GB" sz="2000" b="1" dirty="0"/>
              <a:t>wine</a:t>
            </a:r>
            <a:r>
              <a:rPr lang="en-GB" sz="2000" dirty="0"/>
              <a:t>, </a:t>
            </a:r>
            <a:r>
              <a:rPr lang="en-GB" sz="2000" b="1" dirty="0"/>
              <a:t>masks</a:t>
            </a:r>
            <a:r>
              <a:rPr lang="en-GB" sz="2000" dirty="0"/>
              <a:t> and </a:t>
            </a:r>
            <a:r>
              <a:rPr lang="en-GB" sz="2000" b="1" dirty="0"/>
              <a:t>impersonation</a:t>
            </a:r>
            <a:r>
              <a:rPr lang="en-GB" sz="2000" dirty="0"/>
              <a:t>.</a:t>
            </a:r>
          </a:p>
          <a:p>
            <a:endParaRPr lang="en-GB" sz="1400" dirty="0"/>
          </a:p>
          <a:p>
            <a:r>
              <a:rPr lang="en-GB" sz="2000" dirty="0"/>
              <a:t>Dionysus is the god of </a:t>
            </a:r>
            <a:r>
              <a:rPr lang="en-GB" sz="2000" b="1" dirty="0"/>
              <a:t>drama</a:t>
            </a:r>
            <a:r>
              <a:rPr lang="en-GB" sz="2000" dirty="0"/>
              <a:t>.</a:t>
            </a:r>
          </a:p>
          <a:p>
            <a:r>
              <a:rPr lang="en-GB" sz="2000" dirty="0"/>
              <a:t>Plays were performed for Dionysus as an offering.</a:t>
            </a:r>
          </a:p>
          <a:p>
            <a:endParaRPr lang="en-GB" sz="1400" dirty="0"/>
          </a:p>
          <a:p>
            <a:r>
              <a:rPr lang="en-GB" sz="2000" dirty="0"/>
              <a:t>Sometimes he looks mature, later he often looks young</a:t>
            </a:r>
          </a:p>
          <a:p>
            <a:endParaRPr lang="en-GB" sz="1400" dirty="0"/>
          </a:p>
          <a:p>
            <a:r>
              <a:rPr lang="en-GB" sz="2000" dirty="0"/>
              <a:t>Signs it his him include ivy, pine cones, and his followers - mythical satyrs and women known as ‘maenads’.</a:t>
            </a:r>
          </a:p>
          <a:p>
            <a:endParaRPr lang="en-GB" sz="2000" dirty="0"/>
          </a:p>
        </p:txBody>
      </p:sp>
      <p:sp>
        <p:nvSpPr>
          <p:cNvPr id="2" name="TextBox 1">
            <a:extLst>
              <a:ext uri="{FF2B5EF4-FFF2-40B4-BE49-F238E27FC236}">
                <a16:creationId xmlns:a16="http://schemas.microsoft.com/office/drawing/2014/main" id="{40714ED7-078F-8C67-F73E-493C5C661787}"/>
              </a:ext>
            </a:extLst>
          </p:cNvPr>
          <p:cNvSpPr txBox="1"/>
          <p:nvPr/>
        </p:nvSpPr>
        <p:spPr>
          <a:xfrm>
            <a:off x="125846" y="5766358"/>
            <a:ext cx="4464496" cy="830997"/>
          </a:xfrm>
          <a:prstGeom prst="rect">
            <a:avLst/>
          </a:prstGeom>
          <a:noFill/>
        </p:spPr>
        <p:txBody>
          <a:bodyPr wrap="square" rtlCol="0">
            <a:spAutoFit/>
          </a:bodyPr>
          <a:lstStyle/>
          <a:p>
            <a:r>
              <a:rPr lang="en-GB" sz="1600" dirty="0"/>
              <a:t>National Museum in Warsaw,</a:t>
            </a:r>
          </a:p>
          <a:p>
            <a:r>
              <a:rPr lang="en-GB" sz="1600" dirty="0"/>
              <a:t>EXC43 MNW.</a:t>
            </a:r>
          </a:p>
          <a:p>
            <a:r>
              <a:rPr lang="en-GB" sz="1600" dirty="0">
                <a:hlinkClick r:id="rId3"/>
              </a:rPr>
              <a:t>See this scene animated and a short documentary</a:t>
            </a:r>
            <a:r>
              <a:rPr lang="en-GB" sz="1600" dirty="0"/>
              <a:t>.</a:t>
            </a:r>
          </a:p>
        </p:txBody>
      </p:sp>
      <p:sp>
        <p:nvSpPr>
          <p:cNvPr id="4" name="Oval 3">
            <a:extLst>
              <a:ext uri="{FF2B5EF4-FFF2-40B4-BE49-F238E27FC236}">
                <a16:creationId xmlns:a16="http://schemas.microsoft.com/office/drawing/2014/main" id="{31A0B7AF-3E11-D3E1-51BF-C38B5867DACC}"/>
              </a:ext>
            </a:extLst>
          </p:cNvPr>
          <p:cNvSpPr/>
          <p:nvPr/>
        </p:nvSpPr>
        <p:spPr>
          <a:xfrm>
            <a:off x="2978789" y="1340768"/>
            <a:ext cx="1224136" cy="2736304"/>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44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88640"/>
            <a:ext cx="8128000" cy="6096000"/>
          </a:xfrm>
          <a:prstGeom prst="rect">
            <a:avLst/>
          </a:prstGeom>
        </p:spPr>
      </p:pic>
      <p:sp>
        <p:nvSpPr>
          <p:cNvPr id="3" name="TextBox 2"/>
          <p:cNvSpPr txBox="1"/>
          <p:nvPr/>
        </p:nvSpPr>
        <p:spPr>
          <a:xfrm>
            <a:off x="739800" y="6309320"/>
            <a:ext cx="7664400" cy="369332"/>
          </a:xfrm>
          <a:prstGeom prst="rect">
            <a:avLst/>
          </a:prstGeom>
          <a:noFill/>
        </p:spPr>
        <p:txBody>
          <a:bodyPr wrap="square" rtlCol="0">
            <a:spAutoFit/>
          </a:bodyPr>
          <a:lstStyle/>
          <a:p>
            <a:r>
              <a:rPr lang="en-GB" dirty="0"/>
              <a:t>The Theatre of Dionysus in Athens, with the Temple of Zeus in the background.</a:t>
            </a:r>
          </a:p>
        </p:txBody>
      </p:sp>
    </p:spTree>
    <p:extLst>
      <p:ext uri="{BB962C8B-B14F-4D97-AF65-F5344CB8AC3E}">
        <p14:creationId xmlns:p14="http://schemas.microsoft.com/office/powerpoint/2010/main" val="1096077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2702" t="9654" r="23086" b="16393"/>
          <a:stretch/>
        </p:blipFill>
        <p:spPr>
          <a:xfrm>
            <a:off x="4481847" y="-12576"/>
            <a:ext cx="4662153" cy="6359932"/>
          </a:xfrm>
        </p:spPr>
      </p:pic>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0016" t="11100" r="24825" b="15115"/>
          <a:stretch/>
        </p:blipFill>
        <p:spPr>
          <a:xfrm>
            <a:off x="-28898" y="0"/>
            <a:ext cx="4744914" cy="6347054"/>
          </a:xfrm>
        </p:spPr>
      </p:pic>
      <p:sp>
        <p:nvSpPr>
          <p:cNvPr id="9" name="TextBox 8"/>
          <p:cNvSpPr txBox="1"/>
          <p:nvPr/>
        </p:nvSpPr>
        <p:spPr>
          <a:xfrm>
            <a:off x="251520" y="6376949"/>
            <a:ext cx="5544616" cy="338554"/>
          </a:xfrm>
          <a:prstGeom prst="rect">
            <a:avLst/>
          </a:prstGeom>
          <a:noFill/>
        </p:spPr>
        <p:txBody>
          <a:bodyPr wrap="square" rtlCol="0">
            <a:spAutoFit/>
          </a:bodyPr>
          <a:lstStyle/>
          <a:p>
            <a:r>
              <a:rPr lang="en-GB" sz="1600" dirty="0"/>
              <a:t>Two sides of one vase, Metropolitan Museum of Art, 1991.254</a:t>
            </a:r>
          </a:p>
        </p:txBody>
      </p:sp>
      <p:sp>
        <p:nvSpPr>
          <p:cNvPr id="10" name="Rectangle 9"/>
          <p:cNvSpPr/>
          <p:nvPr/>
        </p:nvSpPr>
        <p:spPr>
          <a:xfrm>
            <a:off x="251520" y="4941168"/>
            <a:ext cx="2808312" cy="10081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251520" y="5013176"/>
            <a:ext cx="2880320" cy="798868"/>
          </a:xfrm>
        </p:spPr>
        <p:txBody>
          <a:bodyPr>
            <a:noAutofit/>
          </a:bodyPr>
          <a:lstStyle/>
          <a:p>
            <a:pPr algn="l"/>
            <a:r>
              <a:rPr lang="en-GB" sz="2000" dirty="0"/>
              <a:t>Satyrs and maenads dance around Dionysus (in the centre).</a:t>
            </a:r>
          </a:p>
        </p:txBody>
      </p:sp>
    </p:spTree>
    <p:extLst>
      <p:ext uri="{BB962C8B-B14F-4D97-AF65-F5344CB8AC3E}">
        <p14:creationId xmlns:p14="http://schemas.microsoft.com/office/powerpoint/2010/main" val="386675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AF1675-4DB4-6BB3-6ED4-FDFC4540C825}"/>
              </a:ext>
            </a:extLst>
          </p:cNvPr>
          <p:cNvPicPr>
            <a:picLocks noChangeAspect="1"/>
          </p:cNvPicPr>
          <p:nvPr/>
        </p:nvPicPr>
        <p:blipFill>
          <a:blip r:embed="rId2" cstate="print">
            <a:extLst>
              <a:ext uri="{28A0092B-C50C-407E-A947-70E740481C1C}">
                <a14:useLocalDpi xmlns:a14="http://schemas.microsoft.com/office/drawing/2010/main" val="0"/>
              </a:ext>
            </a:extLst>
          </a:blip>
          <a:srcRect l="6218" r="5719"/>
          <a:stretch/>
        </p:blipFill>
        <p:spPr>
          <a:xfrm>
            <a:off x="107504" y="116632"/>
            <a:ext cx="6455641" cy="6680794"/>
          </a:xfrm>
          <a:prstGeom prst="rect">
            <a:avLst/>
          </a:prstGeom>
        </p:spPr>
      </p:pic>
      <p:sp>
        <p:nvSpPr>
          <p:cNvPr id="5" name="TextBox 4">
            <a:extLst>
              <a:ext uri="{FF2B5EF4-FFF2-40B4-BE49-F238E27FC236}">
                <a16:creationId xmlns:a16="http://schemas.microsoft.com/office/drawing/2014/main" id="{FEBEEFE4-52D3-1012-3E93-92881A53ECE7}"/>
              </a:ext>
            </a:extLst>
          </p:cNvPr>
          <p:cNvSpPr txBox="1"/>
          <p:nvPr/>
        </p:nvSpPr>
        <p:spPr>
          <a:xfrm>
            <a:off x="6012160" y="413421"/>
            <a:ext cx="2880320" cy="6247864"/>
          </a:xfrm>
          <a:prstGeom prst="rect">
            <a:avLst/>
          </a:prstGeom>
          <a:noFill/>
        </p:spPr>
        <p:txBody>
          <a:bodyPr wrap="square" rtlCol="0">
            <a:spAutoFit/>
          </a:bodyPr>
          <a:lstStyle/>
          <a:p>
            <a:pPr algn="r"/>
            <a:r>
              <a:rPr lang="en-GB" sz="2000" dirty="0"/>
              <a:t>  </a:t>
            </a:r>
            <a:r>
              <a:rPr lang="en-GB" sz="2000" b="0" i="0" u="none" strike="noStrike" baseline="0" dirty="0"/>
              <a:t>We have seen two images of Dionysus     looking like a </a:t>
            </a:r>
          </a:p>
          <a:p>
            <a:pPr algn="r"/>
            <a:r>
              <a:rPr lang="en-GB" sz="2000" b="0" i="0" u="none" strike="noStrike" baseline="0" dirty="0"/>
              <a:t>mature man with</a:t>
            </a:r>
          </a:p>
          <a:p>
            <a:pPr algn="r"/>
            <a:r>
              <a:rPr lang="en-GB" sz="2000" b="0" i="0" u="none" strike="noStrike" baseline="0" dirty="0"/>
              <a:t>a beard.</a:t>
            </a:r>
          </a:p>
          <a:p>
            <a:pPr algn="r"/>
            <a:r>
              <a:rPr lang="en-GB" sz="2000" b="0" i="0" u="none" strike="noStrike" baseline="0" dirty="0"/>
              <a:t>Over time he began to be shown as a younger, beardless youth.</a:t>
            </a:r>
          </a:p>
          <a:p>
            <a:pPr algn="r"/>
            <a:endParaRPr lang="en-GB" sz="1400" dirty="0"/>
          </a:p>
          <a:p>
            <a:pPr algn="r"/>
            <a:r>
              <a:rPr lang="en-GB" sz="2000" b="0" i="0" dirty="0">
                <a:solidFill>
                  <a:srgbClr val="111111"/>
                </a:solidFill>
                <a:effectLst/>
              </a:rPr>
              <a:t>Here, comic actors wearing masks stand</a:t>
            </a:r>
          </a:p>
          <a:p>
            <a:pPr algn="r"/>
            <a:r>
              <a:rPr lang="en-GB" sz="2000" b="0" i="0" dirty="0">
                <a:solidFill>
                  <a:srgbClr val="111111"/>
                </a:solidFill>
                <a:effectLst/>
              </a:rPr>
              <a:t>on either side of Dionysus – or a statue of Dionysus.</a:t>
            </a:r>
          </a:p>
          <a:p>
            <a:pPr algn="r"/>
            <a:endParaRPr lang="en-GB" sz="1400" dirty="0">
              <a:solidFill>
                <a:srgbClr val="111111"/>
              </a:solidFill>
            </a:endParaRPr>
          </a:p>
          <a:p>
            <a:pPr algn="r"/>
            <a:r>
              <a:rPr lang="en-GB" sz="2000" b="0" i="0" dirty="0">
                <a:solidFill>
                  <a:srgbClr val="111111"/>
                </a:solidFill>
                <a:effectLst/>
              </a:rPr>
              <a:t>He is surrounded by grapes. His staff leans on his shoulder and goes off the top of the vase.</a:t>
            </a:r>
            <a:endParaRPr lang="en-GB" sz="2000" b="0" i="0" u="none" strike="noStrike" baseline="0" dirty="0"/>
          </a:p>
          <a:p>
            <a:pPr algn="r"/>
            <a:endParaRPr lang="en-GB" sz="1400" dirty="0"/>
          </a:p>
          <a:p>
            <a:pPr algn="r"/>
            <a:r>
              <a:rPr lang="en-GB" sz="1600" b="0" i="0" u="none" strike="noStrike" baseline="0" dirty="0"/>
              <a:t>Cleveland Museum of Art, </a:t>
            </a:r>
            <a:r>
              <a:rPr lang="en-GB" sz="1600" b="0" i="0" u="none" strike="noStrike" baseline="0" dirty="0">
                <a:hlinkClick r:id="rId3"/>
              </a:rPr>
              <a:t>1989.73</a:t>
            </a:r>
            <a:endParaRPr lang="en-GB" sz="1600" dirty="0"/>
          </a:p>
        </p:txBody>
      </p:sp>
    </p:spTree>
    <p:extLst>
      <p:ext uri="{BB962C8B-B14F-4D97-AF65-F5344CB8AC3E}">
        <p14:creationId xmlns:p14="http://schemas.microsoft.com/office/powerpoint/2010/main" val="299071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03C91C-45D4-ADC8-6AC3-701544007DCA}"/>
              </a:ext>
            </a:extLst>
          </p:cNvPr>
          <p:cNvSpPr>
            <a:spLocks noGrp="1"/>
          </p:cNvSpPr>
          <p:nvPr>
            <p:ph sz="half" idx="1"/>
          </p:nvPr>
        </p:nvSpPr>
        <p:spPr>
          <a:xfrm>
            <a:off x="457200" y="2204864"/>
            <a:ext cx="4038600" cy="3484984"/>
          </a:xfrm>
        </p:spPr>
        <p:txBody>
          <a:bodyPr>
            <a:normAutofit lnSpcReduction="10000"/>
          </a:bodyPr>
          <a:lstStyle/>
          <a:p>
            <a:r>
              <a:rPr lang="en-GB" sz="3200" dirty="0"/>
              <a:t>Zeus</a:t>
            </a:r>
          </a:p>
          <a:p>
            <a:r>
              <a:rPr lang="en-GB" sz="3200" dirty="0"/>
              <a:t>Hera</a:t>
            </a:r>
          </a:p>
          <a:p>
            <a:r>
              <a:rPr lang="en-GB" sz="3200" dirty="0"/>
              <a:t>Poseidon</a:t>
            </a:r>
          </a:p>
          <a:p>
            <a:r>
              <a:rPr lang="en-GB" sz="3200" dirty="0"/>
              <a:t>Demeter</a:t>
            </a:r>
          </a:p>
          <a:p>
            <a:r>
              <a:rPr lang="en-GB" sz="3200" dirty="0"/>
              <a:t>Aphrodite</a:t>
            </a:r>
          </a:p>
          <a:p>
            <a:r>
              <a:rPr lang="en-GB" sz="3200" dirty="0"/>
              <a:t>Athena</a:t>
            </a:r>
          </a:p>
        </p:txBody>
      </p:sp>
      <p:sp>
        <p:nvSpPr>
          <p:cNvPr id="4" name="Content Placeholder 3">
            <a:extLst>
              <a:ext uri="{FF2B5EF4-FFF2-40B4-BE49-F238E27FC236}">
                <a16:creationId xmlns:a16="http://schemas.microsoft.com/office/drawing/2014/main" id="{F57417B1-B0BC-5E13-CDF2-5609FE722FA7}"/>
              </a:ext>
            </a:extLst>
          </p:cNvPr>
          <p:cNvSpPr>
            <a:spLocks noGrp="1"/>
          </p:cNvSpPr>
          <p:nvPr>
            <p:ph sz="half" idx="2"/>
          </p:nvPr>
        </p:nvSpPr>
        <p:spPr>
          <a:xfrm>
            <a:off x="4594353" y="2132856"/>
            <a:ext cx="4038600" cy="3676675"/>
          </a:xfrm>
        </p:spPr>
        <p:txBody>
          <a:bodyPr>
            <a:normAutofit lnSpcReduction="10000"/>
          </a:bodyPr>
          <a:lstStyle/>
          <a:p>
            <a:r>
              <a:rPr lang="en-GB" sz="3200" dirty="0"/>
              <a:t>Artemis</a:t>
            </a:r>
          </a:p>
          <a:p>
            <a:r>
              <a:rPr lang="en-GB" sz="3200" dirty="0"/>
              <a:t>Apollo</a:t>
            </a:r>
          </a:p>
          <a:p>
            <a:r>
              <a:rPr lang="en-GB" sz="3200" dirty="0"/>
              <a:t>Ares</a:t>
            </a:r>
          </a:p>
          <a:p>
            <a:r>
              <a:rPr lang="en-GB" sz="3200" dirty="0"/>
              <a:t>Hephaestus</a:t>
            </a:r>
          </a:p>
          <a:p>
            <a:r>
              <a:rPr lang="en-GB" sz="3200" dirty="0"/>
              <a:t>Dionysus</a:t>
            </a:r>
          </a:p>
          <a:p>
            <a:r>
              <a:rPr lang="en-GB" sz="3200" dirty="0"/>
              <a:t>Hermes</a:t>
            </a:r>
          </a:p>
          <a:p>
            <a:endParaRPr lang="en-GB" dirty="0"/>
          </a:p>
        </p:txBody>
      </p:sp>
      <p:sp>
        <p:nvSpPr>
          <p:cNvPr id="5" name="TextBox 4">
            <a:extLst>
              <a:ext uri="{FF2B5EF4-FFF2-40B4-BE49-F238E27FC236}">
                <a16:creationId xmlns:a16="http://schemas.microsoft.com/office/drawing/2014/main" id="{93D0BD88-40A9-2239-47FC-10701160ACEE}"/>
              </a:ext>
            </a:extLst>
          </p:cNvPr>
          <p:cNvSpPr txBox="1"/>
          <p:nvPr/>
        </p:nvSpPr>
        <p:spPr>
          <a:xfrm>
            <a:off x="534380" y="675853"/>
            <a:ext cx="8075240" cy="1384995"/>
          </a:xfrm>
          <a:prstGeom prst="rect">
            <a:avLst/>
          </a:prstGeom>
          <a:noFill/>
        </p:spPr>
        <p:txBody>
          <a:bodyPr wrap="square" rtlCol="0">
            <a:spAutoFit/>
          </a:bodyPr>
          <a:lstStyle/>
          <a:p>
            <a:r>
              <a:rPr lang="en-GB" sz="2800" dirty="0"/>
              <a:t>The ancient Greeks had many gods. These are the most senior gods, known as Olympians. They live on Mount Olympus</a:t>
            </a:r>
            <a:r>
              <a:rPr lang="en-GB" dirty="0"/>
              <a:t>.</a:t>
            </a:r>
          </a:p>
        </p:txBody>
      </p:sp>
    </p:spTree>
    <p:extLst>
      <p:ext uri="{BB962C8B-B14F-4D97-AF65-F5344CB8AC3E}">
        <p14:creationId xmlns:p14="http://schemas.microsoft.com/office/powerpoint/2010/main" val="1936608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15D058-AEC2-A283-7E80-C8593B6D8F1C}"/>
              </a:ext>
            </a:extLst>
          </p:cNvPr>
          <p:cNvPicPr>
            <a:picLocks noChangeAspect="1"/>
          </p:cNvPicPr>
          <p:nvPr/>
        </p:nvPicPr>
        <p:blipFill>
          <a:blip r:embed="rId2" cstate="print">
            <a:extLst>
              <a:ext uri="{28A0092B-C50C-407E-A947-70E740481C1C}">
                <a14:useLocalDpi xmlns:a14="http://schemas.microsoft.com/office/drawing/2010/main" val="0"/>
              </a:ext>
            </a:extLst>
          </a:blip>
          <a:srcRect l="17802" t="9051" r="15000" b="6951"/>
          <a:stretch/>
        </p:blipFill>
        <p:spPr>
          <a:xfrm>
            <a:off x="-36512" y="0"/>
            <a:ext cx="4104456" cy="6840760"/>
          </a:xfrm>
          <a:prstGeom prst="rect">
            <a:avLst/>
          </a:prstGeom>
        </p:spPr>
      </p:pic>
      <p:sp>
        <p:nvSpPr>
          <p:cNvPr id="7" name="TextBox 6">
            <a:extLst>
              <a:ext uri="{FF2B5EF4-FFF2-40B4-BE49-F238E27FC236}">
                <a16:creationId xmlns:a16="http://schemas.microsoft.com/office/drawing/2014/main" id="{3BAE6806-92C1-E44B-24A6-39B23D670B4F}"/>
              </a:ext>
            </a:extLst>
          </p:cNvPr>
          <p:cNvSpPr txBox="1"/>
          <p:nvPr/>
        </p:nvSpPr>
        <p:spPr>
          <a:xfrm>
            <a:off x="4499992" y="836712"/>
            <a:ext cx="4032448" cy="5401479"/>
          </a:xfrm>
          <a:prstGeom prst="rect">
            <a:avLst/>
          </a:prstGeom>
          <a:noFill/>
        </p:spPr>
        <p:txBody>
          <a:bodyPr wrap="square" rtlCol="0">
            <a:spAutoFit/>
          </a:bodyPr>
          <a:lstStyle/>
          <a:p>
            <a:r>
              <a:rPr lang="en-GB" sz="3200" b="1" dirty="0"/>
              <a:t>Artemis</a:t>
            </a:r>
          </a:p>
          <a:p>
            <a:r>
              <a:rPr lang="en-GB" sz="2000" dirty="0"/>
              <a:t>Artemis is the daughter of Zeus and the goddess Leto.</a:t>
            </a:r>
          </a:p>
          <a:p>
            <a:endParaRPr lang="en-GB" sz="1400" dirty="0"/>
          </a:p>
          <a:p>
            <a:pPr>
              <a:spcAft>
                <a:spcPts val="600"/>
              </a:spcAft>
            </a:pPr>
            <a:r>
              <a:rPr lang="en-GB" sz="2000" dirty="0"/>
              <a:t>Artemis is the goddess of </a:t>
            </a:r>
            <a:r>
              <a:rPr lang="en-GB" sz="2000" b="1" dirty="0"/>
              <a:t>wild places </a:t>
            </a:r>
            <a:r>
              <a:rPr lang="en-GB" sz="2000" dirty="0"/>
              <a:t>and of </a:t>
            </a:r>
            <a:r>
              <a:rPr lang="en-GB" sz="2000" b="1" dirty="0"/>
              <a:t>animals</a:t>
            </a:r>
            <a:r>
              <a:rPr lang="en-GB" sz="2000" dirty="0"/>
              <a:t>.</a:t>
            </a:r>
          </a:p>
          <a:p>
            <a:pPr>
              <a:spcAft>
                <a:spcPts val="600"/>
              </a:spcAft>
            </a:pPr>
            <a:r>
              <a:rPr lang="en-GB" sz="2000" dirty="0"/>
              <a:t>She is the goddess of </a:t>
            </a:r>
            <a:r>
              <a:rPr lang="en-GB" sz="2000" b="1" dirty="0"/>
              <a:t>hunters</a:t>
            </a:r>
            <a:r>
              <a:rPr lang="en-GB" sz="2000" dirty="0"/>
              <a:t>.</a:t>
            </a:r>
          </a:p>
          <a:p>
            <a:pPr>
              <a:spcAft>
                <a:spcPts val="600"/>
              </a:spcAft>
            </a:pPr>
            <a:r>
              <a:rPr lang="en-GB" sz="2000" dirty="0"/>
              <a:t>She is the protector of </a:t>
            </a:r>
            <a:r>
              <a:rPr lang="en-GB" sz="2000" b="1" dirty="0"/>
              <a:t>girls</a:t>
            </a:r>
            <a:r>
              <a:rPr lang="en-GB" sz="2000" dirty="0"/>
              <a:t>.</a:t>
            </a:r>
          </a:p>
          <a:p>
            <a:r>
              <a:rPr lang="en-GB" sz="2000" b="1" dirty="0"/>
              <a:t>Warriors</a:t>
            </a:r>
            <a:r>
              <a:rPr lang="en-GB" sz="2000" dirty="0"/>
              <a:t> prayed to Artemis as battle was about to begin.</a:t>
            </a:r>
          </a:p>
          <a:p>
            <a:endParaRPr lang="en-GB" sz="1400" dirty="0"/>
          </a:p>
          <a:p>
            <a:r>
              <a:rPr lang="en-GB" sz="2000" dirty="0"/>
              <a:t>We often see her with a bow and arrow, with deer, and with her twin brother, Apollo.</a:t>
            </a:r>
          </a:p>
          <a:p>
            <a:endParaRPr lang="en-GB" dirty="0"/>
          </a:p>
          <a:p>
            <a:pPr algn="r" fontAlgn="base"/>
            <a:r>
              <a:rPr lang="en-GB" sz="1600" b="0" i="0" dirty="0">
                <a:solidFill>
                  <a:srgbClr val="333333"/>
                </a:solidFill>
                <a:effectLst/>
              </a:rPr>
              <a:t>Metropolitan Museum of Art.</a:t>
            </a:r>
          </a:p>
          <a:p>
            <a:pPr algn="r" fontAlgn="base"/>
            <a:r>
              <a:rPr lang="en-GB" sz="1600" b="0" i="0" dirty="0">
                <a:solidFill>
                  <a:srgbClr val="333333"/>
                </a:solidFill>
                <a:effectLst/>
              </a:rPr>
              <a:t>Rogers Fund, 1941. </a:t>
            </a:r>
            <a:r>
              <a:rPr lang="en-GB" sz="1600" b="0" i="0" dirty="0">
                <a:solidFill>
                  <a:srgbClr val="333333"/>
                </a:solidFill>
                <a:effectLst/>
                <a:hlinkClick r:id="rId3"/>
              </a:rPr>
              <a:t>41.162.18</a:t>
            </a:r>
            <a:endParaRPr lang="en-GB" sz="1600" dirty="0"/>
          </a:p>
        </p:txBody>
      </p:sp>
    </p:spTree>
    <p:extLst>
      <p:ext uri="{BB962C8B-B14F-4D97-AF65-F5344CB8AC3E}">
        <p14:creationId xmlns:p14="http://schemas.microsoft.com/office/powerpoint/2010/main" val="254356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2A531B-26A7-DC4C-CAC2-04B38379EFDC}"/>
              </a:ext>
            </a:extLst>
          </p:cNvPr>
          <p:cNvSpPr txBox="1"/>
          <p:nvPr/>
        </p:nvSpPr>
        <p:spPr>
          <a:xfrm>
            <a:off x="6084168" y="44624"/>
            <a:ext cx="2880320" cy="6955750"/>
          </a:xfrm>
          <a:prstGeom prst="rect">
            <a:avLst/>
          </a:prstGeom>
          <a:noFill/>
        </p:spPr>
        <p:txBody>
          <a:bodyPr wrap="square" rtlCol="0">
            <a:spAutoFit/>
          </a:bodyPr>
          <a:lstStyle/>
          <a:p>
            <a:pPr algn="ctr"/>
            <a:r>
              <a:rPr lang="en-GB" sz="3200" b="1" i="0" dirty="0">
                <a:solidFill>
                  <a:srgbClr val="000000"/>
                </a:solidFill>
                <a:effectLst/>
              </a:rPr>
              <a:t>Apollo</a:t>
            </a:r>
          </a:p>
          <a:p>
            <a:pPr algn="ctr"/>
            <a:r>
              <a:rPr lang="en-GB" sz="2000" dirty="0">
                <a:solidFill>
                  <a:srgbClr val="000000"/>
                </a:solidFill>
              </a:rPr>
              <a:t>Apollo is the son of Zeus and Leto; he is the twin brother of Artemis.</a:t>
            </a:r>
          </a:p>
          <a:p>
            <a:pPr algn="ctr"/>
            <a:endParaRPr lang="en-GB" sz="1200" b="0" i="0" dirty="0">
              <a:solidFill>
                <a:srgbClr val="000000"/>
              </a:solidFill>
              <a:effectLst/>
            </a:endParaRPr>
          </a:p>
          <a:p>
            <a:pPr algn="ctr"/>
            <a:r>
              <a:rPr lang="en-GB" sz="2000" dirty="0">
                <a:solidFill>
                  <a:srgbClr val="000000"/>
                </a:solidFill>
              </a:rPr>
              <a:t>Apollo is the god of </a:t>
            </a:r>
            <a:r>
              <a:rPr lang="en-GB" sz="2000" b="1" dirty="0">
                <a:solidFill>
                  <a:srgbClr val="000000"/>
                </a:solidFill>
              </a:rPr>
              <a:t>prophecy</a:t>
            </a:r>
            <a:r>
              <a:rPr lang="en-GB" sz="2000" dirty="0">
                <a:solidFill>
                  <a:srgbClr val="000000"/>
                </a:solidFill>
              </a:rPr>
              <a:t>; his most important sanctuary</a:t>
            </a:r>
          </a:p>
          <a:p>
            <a:pPr algn="ctr"/>
            <a:r>
              <a:rPr lang="en-GB" sz="2000" dirty="0">
                <a:solidFill>
                  <a:srgbClr val="000000"/>
                </a:solidFill>
              </a:rPr>
              <a:t>was at Delphi.</a:t>
            </a:r>
          </a:p>
          <a:p>
            <a:pPr algn="ctr"/>
            <a:endParaRPr lang="en-GB" sz="1200" b="0" i="0" dirty="0">
              <a:solidFill>
                <a:srgbClr val="000000"/>
              </a:solidFill>
              <a:effectLst/>
            </a:endParaRPr>
          </a:p>
          <a:p>
            <a:pPr algn="ctr"/>
            <a:r>
              <a:rPr lang="en-GB" sz="2000" dirty="0">
                <a:solidFill>
                  <a:srgbClr val="000000"/>
                </a:solidFill>
              </a:rPr>
              <a:t>He is also a god of </a:t>
            </a:r>
            <a:r>
              <a:rPr lang="en-GB" sz="2000" b="1" dirty="0">
                <a:solidFill>
                  <a:srgbClr val="000000"/>
                </a:solidFill>
              </a:rPr>
              <a:t>music</a:t>
            </a:r>
            <a:r>
              <a:rPr lang="en-GB" sz="2000" dirty="0">
                <a:solidFill>
                  <a:srgbClr val="000000"/>
                </a:solidFill>
              </a:rPr>
              <a:t> and can often be seen, as here, playing a </a:t>
            </a:r>
            <a:r>
              <a:rPr lang="en-GB" sz="2000" b="0" i="0" u="none" strike="noStrike" baseline="0" dirty="0"/>
              <a:t>kithara </a:t>
            </a:r>
          </a:p>
          <a:p>
            <a:pPr algn="ctr"/>
            <a:r>
              <a:rPr lang="en-GB" sz="2000" b="0" i="0" u="none" strike="noStrike" baseline="0" dirty="0"/>
              <a:t>(a kind of lyre)</a:t>
            </a:r>
            <a:r>
              <a:rPr lang="en-GB" sz="2000" dirty="0">
                <a:solidFill>
                  <a:srgbClr val="000000"/>
                </a:solidFill>
              </a:rPr>
              <a:t>.</a:t>
            </a:r>
          </a:p>
          <a:p>
            <a:pPr algn="ctr"/>
            <a:endParaRPr lang="en-GB" sz="1200" b="0" i="0" dirty="0">
              <a:solidFill>
                <a:srgbClr val="000000"/>
              </a:solidFill>
              <a:effectLst/>
            </a:endParaRPr>
          </a:p>
          <a:p>
            <a:pPr algn="ctr"/>
            <a:r>
              <a:rPr lang="en-GB" sz="2000" dirty="0">
                <a:solidFill>
                  <a:srgbClr val="000000"/>
                </a:solidFill>
              </a:rPr>
              <a:t>Apollo is another god who was presented as an older figure for many years then, later on, as a youthful figure.</a:t>
            </a:r>
          </a:p>
          <a:p>
            <a:endParaRPr lang="en-GB" sz="1400" b="0" i="0" dirty="0">
              <a:solidFill>
                <a:srgbClr val="000000"/>
              </a:solidFill>
              <a:effectLst/>
            </a:endParaRPr>
          </a:p>
          <a:p>
            <a:pPr algn="r"/>
            <a:r>
              <a:rPr lang="en-GB" sz="1600" dirty="0">
                <a:solidFill>
                  <a:srgbClr val="000000"/>
                </a:solidFill>
              </a:rPr>
              <a:t>British Museum</a:t>
            </a:r>
            <a:endParaRPr lang="en-GB" sz="1600" b="0" i="0" dirty="0">
              <a:solidFill>
                <a:srgbClr val="000000"/>
              </a:solidFill>
              <a:effectLst/>
            </a:endParaRPr>
          </a:p>
          <a:p>
            <a:pPr algn="r"/>
            <a:r>
              <a:rPr lang="en-GB" sz="1600" b="0" i="0" dirty="0">
                <a:solidFill>
                  <a:srgbClr val="000000"/>
                </a:solidFill>
                <a:effectLst/>
                <a:hlinkClick r:id="rId2"/>
              </a:rPr>
              <a:t>1843,1103.100.x</a:t>
            </a:r>
            <a:endParaRPr lang="en-GB" sz="1600" dirty="0"/>
          </a:p>
        </p:txBody>
      </p:sp>
      <p:pic>
        <p:nvPicPr>
          <p:cNvPr id="7" name="Picture 6">
            <a:extLst>
              <a:ext uri="{FF2B5EF4-FFF2-40B4-BE49-F238E27FC236}">
                <a16:creationId xmlns:a16="http://schemas.microsoft.com/office/drawing/2014/main" id="{2087C809-D064-5A43-BF41-366A1E300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012160" cy="6873716"/>
          </a:xfrm>
          <a:prstGeom prst="rect">
            <a:avLst/>
          </a:prstGeom>
        </p:spPr>
      </p:pic>
    </p:spTree>
    <p:extLst>
      <p:ext uri="{BB962C8B-B14F-4D97-AF65-F5344CB8AC3E}">
        <p14:creationId xmlns:p14="http://schemas.microsoft.com/office/powerpoint/2010/main" val="2909530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92E1FC-ED76-BB62-14F2-1813D2A2A5F5}"/>
              </a:ext>
            </a:extLst>
          </p:cNvPr>
          <p:cNvSpPr txBox="1"/>
          <p:nvPr/>
        </p:nvSpPr>
        <p:spPr>
          <a:xfrm>
            <a:off x="5436096" y="548680"/>
            <a:ext cx="3456384" cy="6124754"/>
          </a:xfrm>
          <a:prstGeom prst="rect">
            <a:avLst/>
          </a:prstGeom>
          <a:noFill/>
        </p:spPr>
        <p:txBody>
          <a:bodyPr wrap="square" rtlCol="0">
            <a:spAutoFit/>
          </a:bodyPr>
          <a:lstStyle/>
          <a:p>
            <a:pPr algn="l"/>
            <a:r>
              <a:rPr lang="en-GB" sz="3200" b="1" i="0" u="none" strike="noStrike" baseline="0" dirty="0"/>
              <a:t>Artemis and Apollo</a:t>
            </a:r>
          </a:p>
          <a:p>
            <a:pPr algn="l"/>
            <a:r>
              <a:rPr lang="en-GB" sz="2000" b="0" i="0" u="none" strike="noStrike" baseline="0" dirty="0"/>
              <a:t>As twins, Artemis and Apollo are often shown together.</a:t>
            </a:r>
          </a:p>
          <a:p>
            <a:pPr algn="l"/>
            <a:endParaRPr lang="en-GB" sz="1400" dirty="0"/>
          </a:p>
          <a:p>
            <a:pPr algn="l"/>
            <a:r>
              <a:rPr lang="en-GB" sz="2000" b="0" i="0" u="none" strike="noStrike" baseline="0" dirty="0"/>
              <a:t>In this scene, they are together at an altar performing a libation – a liquid offering.</a:t>
            </a:r>
          </a:p>
          <a:p>
            <a:pPr algn="l"/>
            <a:endParaRPr lang="en-GB" sz="1400" b="0" i="0" u="none" strike="noStrike" baseline="0" dirty="0"/>
          </a:p>
          <a:p>
            <a:pPr algn="l"/>
            <a:r>
              <a:rPr lang="en-GB" sz="2000" b="0" i="0" u="none" strike="noStrike" baseline="0" dirty="0"/>
              <a:t>Apollo (on the left, holding a kithara) holds the bowl.</a:t>
            </a:r>
          </a:p>
          <a:p>
            <a:pPr algn="l"/>
            <a:endParaRPr lang="en-GB" sz="1400" dirty="0"/>
          </a:p>
          <a:p>
            <a:pPr algn="l"/>
            <a:r>
              <a:rPr lang="en-GB" sz="2000" b="0" i="0" u="none" strike="noStrike" baseline="0" dirty="0"/>
              <a:t>Artemis (on the right) will pour wine into the bowl, which Apollo will then pour on the altar.</a:t>
            </a:r>
          </a:p>
          <a:p>
            <a:pPr algn="l"/>
            <a:endParaRPr lang="en-GB" sz="2000" dirty="0"/>
          </a:p>
          <a:p>
            <a:pPr algn="l"/>
            <a:endParaRPr lang="en-GB" sz="2000" dirty="0"/>
          </a:p>
          <a:p>
            <a:pPr algn="l"/>
            <a:endParaRPr lang="en-GB" sz="2000" dirty="0"/>
          </a:p>
          <a:p>
            <a:pPr algn="r"/>
            <a:r>
              <a:rPr lang="en-GB" sz="1600" b="0" i="0" u="none" strike="noStrike" baseline="0" dirty="0"/>
              <a:t>Metropolitan Museum of Art </a:t>
            </a:r>
            <a:r>
              <a:rPr lang="en-GB" sz="1600" b="0" i="0" u="none" strike="noStrike" baseline="0" dirty="0">
                <a:hlinkClick r:id="rId2"/>
              </a:rPr>
              <a:t>06.1021.191</a:t>
            </a:r>
            <a:endParaRPr lang="en-GB" sz="1600" dirty="0"/>
          </a:p>
        </p:txBody>
      </p:sp>
      <p:pic>
        <p:nvPicPr>
          <p:cNvPr id="7" name="Picture 6">
            <a:extLst>
              <a:ext uri="{FF2B5EF4-FFF2-40B4-BE49-F238E27FC236}">
                <a16:creationId xmlns:a16="http://schemas.microsoft.com/office/drawing/2014/main" id="{4F3841C9-F9A2-E7FC-E204-33826D7762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4" y="0"/>
            <a:ext cx="5103034" cy="6858000"/>
          </a:xfrm>
          <a:prstGeom prst="rect">
            <a:avLst/>
          </a:prstGeom>
        </p:spPr>
      </p:pic>
    </p:spTree>
    <p:extLst>
      <p:ext uri="{BB962C8B-B14F-4D97-AF65-F5344CB8AC3E}">
        <p14:creationId xmlns:p14="http://schemas.microsoft.com/office/powerpoint/2010/main" val="248424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3D0D71-68A9-FCF9-CEA9-C5C28DFFE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410"/>
            <a:ext cx="5904656" cy="6171534"/>
          </a:xfrm>
          <a:prstGeom prst="rect">
            <a:avLst/>
          </a:prstGeom>
        </p:spPr>
      </p:pic>
      <p:sp>
        <p:nvSpPr>
          <p:cNvPr id="2" name="Oval 1">
            <a:extLst>
              <a:ext uri="{FF2B5EF4-FFF2-40B4-BE49-F238E27FC236}">
                <a16:creationId xmlns:a16="http://schemas.microsoft.com/office/drawing/2014/main" id="{064081C0-292B-DF28-E39E-DEC9D915C89B}"/>
              </a:ext>
            </a:extLst>
          </p:cNvPr>
          <p:cNvSpPr/>
          <p:nvPr/>
        </p:nvSpPr>
        <p:spPr>
          <a:xfrm rot="765129">
            <a:off x="2267744" y="2109299"/>
            <a:ext cx="1800200" cy="504056"/>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F133F78-24BA-7BA9-82C5-DB65DD4A11C7}"/>
              </a:ext>
            </a:extLst>
          </p:cNvPr>
          <p:cNvSpPr txBox="1"/>
          <p:nvPr/>
        </p:nvSpPr>
        <p:spPr>
          <a:xfrm>
            <a:off x="6094982" y="404664"/>
            <a:ext cx="2869506" cy="6217087"/>
          </a:xfrm>
          <a:prstGeom prst="rect">
            <a:avLst/>
          </a:prstGeom>
          <a:noFill/>
        </p:spPr>
        <p:txBody>
          <a:bodyPr wrap="square" rtlCol="0">
            <a:spAutoFit/>
          </a:bodyPr>
          <a:lstStyle/>
          <a:p>
            <a:r>
              <a:rPr lang="en-GB" sz="3200" b="1" dirty="0">
                <a:solidFill>
                  <a:schemeClr val="tx1"/>
                </a:solidFill>
              </a:rPr>
              <a:t>Iris</a:t>
            </a:r>
          </a:p>
          <a:p>
            <a:r>
              <a:rPr lang="en-GB" sz="2000" dirty="0">
                <a:solidFill>
                  <a:schemeClr val="tx1"/>
                </a:solidFill>
              </a:rPr>
              <a:t>Iris is a </a:t>
            </a:r>
            <a:r>
              <a:rPr lang="en-GB" sz="2000" b="1" dirty="0">
                <a:solidFill>
                  <a:schemeClr val="tx1"/>
                </a:solidFill>
              </a:rPr>
              <a:t>messenger</a:t>
            </a:r>
            <a:r>
              <a:rPr lang="en-GB" sz="2000" dirty="0">
                <a:solidFill>
                  <a:schemeClr val="tx1"/>
                </a:solidFill>
              </a:rPr>
              <a:t> goddess and goddess of the </a:t>
            </a:r>
            <a:r>
              <a:rPr lang="en-GB" sz="2000" b="1" dirty="0">
                <a:solidFill>
                  <a:schemeClr val="tx1"/>
                </a:solidFill>
              </a:rPr>
              <a:t>rainbow</a:t>
            </a:r>
            <a:r>
              <a:rPr lang="en-GB" sz="2000" dirty="0">
                <a:solidFill>
                  <a:schemeClr val="tx1"/>
                </a:solidFill>
              </a:rPr>
              <a:t>. She carries messages for the gods, especially Hera and Zeus.</a:t>
            </a:r>
          </a:p>
          <a:p>
            <a:endParaRPr lang="en-GB" sz="1400" dirty="0">
              <a:solidFill>
                <a:schemeClr val="tx1"/>
              </a:solidFill>
            </a:endParaRPr>
          </a:p>
          <a:p>
            <a:r>
              <a:rPr lang="en-GB" sz="2000" dirty="0">
                <a:solidFill>
                  <a:schemeClr val="tx1"/>
                </a:solidFill>
              </a:rPr>
              <a:t>Like Hermes, Iris carries a </a:t>
            </a:r>
            <a:r>
              <a:rPr lang="en-GB" sz="2000" i="1" dirty="0">
                <a:solidFill>
                  <a:schemeClr val="tx1"/>
                </a:solidFill>
              </a:rPr>
              <a:t>caduceus</a:t>
            </a:r>
            <a:r>
              <a:rPr lang="en-GB" sz="2000" dirty="0">
                <a:solidFill>
                  <a:schemeClr val="tx1"/>
                </a:solidFill>
              </a:rPr>
              <a:t>, a herald’s staff, so people know that she’s a messenger and that they shouldn’t interrupt her. When she flies, she creates rainbows across the sky.</a:t>
            </a:r>
          </a:p>
          <a:p>
            <a:endParaRPr lang="en-GB" sz="1400" dirty="0">
              <a:solidFill>
                <a:schemeClr val="tx1"/>
              </a:solidFill>
            </a:endParaRPr>
          </a:p>
          <a:p>
            <a:r>
              <a:rPr lang="en-GB" sz="2000" dirty="0">
                <a:solidFill>
                  <a:schemeClr val="tx1"/>
                </a:solidFill>
              </a:rPr>
              <a:t>We can identify her by her staff and wings.</a:t>
            </a:r>
          </a:p>
          <a:p>
            <a:endParaRPr lang="en-GB" sz="2000" dirty="0">
              <a:solidFill>
                <a:schemeClr val="tx1"/>
              </a:solidFill>
            </a:endParaRPr>
          </a:p>
          <a:p>
            <a:endParaRPr lang="en-GB" dirty="0"/>
          </a:p>
        </p:txBody>
      </p:sp>
      <p:sp>
        <p:nvSpPr>
          <p:cNvPr id="8" name="TextBox 7">
            <a:extLst>
              <a:ext uri="{FF2B5EF4-FFF2-40B4-BE49-F238E27FC236}">
                <a16:creationId xmlns:a16="http://schemas.microsoft.com/office/drawing/2014/main" id="{C84A805C-7888-CD35-353B-FFE3A213E652}"/>
              </a:ext>
            </a:extLst>
          </p:cNvPr>
          <p:cNvSpPr txBox="1"/>
          <p:nvPr/>
        </p:nvSpPr>
        <p:spPr>
          <a:xfrm>
            <a:off x="82822" y="6485855"/>
            <a:ext cx="7657530" cy="338554"/>
          </a:xfrm>
          <a:prstGeom prst="rect">
            <a:avLst/>
          </a:prstGeom>
          <a:noFill/>
        </p:spPr>
        <p:txBody>
          <a:bodyPr wrap="square" rtlCol="0">
            <a:spAutoFit/>
          </a:bodyPr>
          <a:lstStyle/>
          <a:p>
            <a:r>
              <a:rPr lang="en-GB" sz="1600" dirty="0">
                <a:solidFill>
                  <a:schemeClr val="tx1"/>
                </a:solidFill>
              </a:rPr>
              <a:t>National Museum in Warsaw, 142289. </a:t>
            </a:r>
            <a:r>
              <a:rPr lang="en-GB" sz="1600" dirty="0">
                <a:solidFill>
                  <a:schemeClr val="tx1"/>
                </a:solidFill>
                <a:hlinkClick r:id="rId4"/>
              </a:rPr>
              <a:t>See this vase animated and a short documentary</a:t>
            </a:r>
            <a:r>
              <a:rPr lang="en-GB" sz="1600" dirty="0">
                <a:solidFill>
                  <a:schemeClr val="tx1"/>
                </a:solidFill>
              </a:rPr>
              <a:t>.</a:t>
            </a:r>
            <a:endParaRPr lang="en-GB" dirty="0"/>
          </a:p>
        </p:txBody>
      </p:sp>
    </p:spTree>
    <p:extLst>
      <p:ext uri="{BB962C8B-B14F-4D97-AF65-F5344CB8AC3E}">
        <p14:creationId xmlns:p14="http://schemas.microsoft.com/office/powerpoint/2010/main" val="319681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8A8D9-F696-E774-8CBD-3C8FF7E24335}"/>
              </a:ext>
            </a:extLst>
          </p:cNvPr>
          <p:cNvPicPr>
            <a:picLocks noChangeAspect="1"/>
          </p:cNvPicPr>
          <p:nvPr/>
        </p:nvPicPr>
        <p:blipFill>
          <a:blip r:embed="rId2" cstate="print">
            <a:extLst>
              <a:ext uri="{28A0092B-C50C-407E-A947-70E740481C1C}">
                <a14:useLocalDpi xmlns:a14="http://schemas.microsoft.com/office/drawing/2010/main" val="0"/>
              </a:ext>
            </a:extLst>
          </a:blip>
          <a:srcRect l="18500" t="5720" r="22378" b="5422"/>
          <a:stretch/>
        </p:blipFill>
        <p:spPr>
          <a:xfrm>
            <a:off x="43690" y="363212"/>
            <a:ext cx="6120679" cy="6131576"/>
          </a:xfrm>
          <a:prstGeom prst="rect">
            <a:avLst/>
          </a:prstGeom>
        </p:spPr>
      </p:pic>
      <p:sp>
        <p:nvSpPr>
          <p:cNvPr id="6" name="TextBox 5">
            <a:extLst>
              <a:ext uri="{FF2B5EF4-FFF2-40B4-BE49-F238E27FC236}">
                <a16:creationId xmlns:a16="http://schemas.microsoft.com/office/drawing/2014/main" id="{691B4928-58D6-B6C2-7DF8-486C94DA1F4F}"/>
              </a:ext>
            </a:extLst>
          </p:cNvPr>
          <p:cNvSpPr txBox="1"/>
          <p:nvPr/>
        </p:nvSpPr>
        <p:spPr>
          <a:xfrm>
            <a:off x="5364088" y="245541"/>
            <a:ext cx="3600400" cy="6124754"/>
          </a:xfrm>
          <a:prstGeom prst="rect">
            <a:avLst/>
          </a:prstGeom>
          <a:noFill/>
        </p:spPr>
        <p:txBody>
          <a:bodyPr wrap="square" rtlCol="0">
            <a:spAutoFit/>
          </a:bodyPr>
          <a:lstStyle/>
          <a:p>
            <a:r>
              <a:rPr lang="en-GB" sz="3200" b="1" dirty="0"/>
              <a:t>Nike</a:t>
            </a:r>
          </a:p>
          <a:p>
            <a:r>
              <a:rPr lang="en-GB" sz="2000" dirty="0"/>
              <a:t>Nike is the goddess of </a:t>
            </a:r>
            <a:r>
              <a:rPr lang="en-GB" sz="2000" b="1" dirty="0"/>
              <a:t>victory</a:t>
            </a:r>
            <a:r>
              <a:rPr lang="en-GB" sz="2000" dirty="0"/>
              <a:t>.</a:t>
            </a:r>
          </a:p>
          <a:p>
            <a:pPr algn="r"/>
            <a:r>
              <a:rPr lang="en-GB" sz="2000" dirty="0"/>
              <a:t>We have seen her already – with Zeus and Athena. Nike is on the left, dressing Zeus’ long hair.</a:t>
            </a:r>
          </a:p>
          <a:p>
            <a:endParaRPr lang="en-GB" sz="1400" dirty="0"/>
          </a:p>
          <a:p>
            <a:r>
              <a:rPr lang="en-GB" sz="2000" dirty="0"/>
              <a:t>	Nike brought humans 	victory in battle, and in 	more peaceful 	competitions such as 	sport and music.</a:t>
            </a:r>
          </a:p>
          <a:p>
            <a:endParaRPr lang="en-GB" sz="1400" dirty="0"/>
          </a:p>
          <a:p>
            <a:pPr algn="r"/>
            <a:r>
              <a:rPr lang="en-GB" sz="2000" dirty="0"/>
              <a:t>We can recognise Nike by her wings; unlike Iris, she does not carry a messenger’s staff.</a:t>
            </a:r>
          </a:p>
          <a:p>
            <a:endParaRPr lang="en-GB" sz="1400" dirty="0"/>
          </a:p>
          <a:p>
            <a:endParaRPr lang="en-GB" sz="1400" dirty="0"/>
          </a:p>
          <a:p>
            <a:endParaRPr lang="en-GB" sz="1400" dirty="0"/>
          </a:p>
          <a:p>
            <a:r>
              <a:rPr lang="en-GB" sz="1600" dirty="0"/>
              <a:t>National Museum in Warsaw, Poland, </a:t>
            </a:r>
            <a:r>
              <a:rPr lang="en-GB" sz="1600" b="0" i="0" u="none" strike="noStrike" baseline="0" dirty="0">
                <a:solidFill>
                  <a:srgbClr val="000000"/>
                </a:solidFill>
              </a:rPr>
              <a:t>142460 MNW</a:t>
            </a:r>
            <a:r>
              <a:rPr lang="en-GB" sz="1800" b="0" i="0" u="none" strike="noStrike" baseline="0" dirty="0">
                <a:solidFill>
                  <a:srgbClr val="000000"/>
                </a:solidFill>
              </a:rPr>
              <a:t>.</a:t>
            </a:r>
          </a:p>
          <a:p>
            <a:r>
              <a:rPr lang="en-GB" sz="1600" dirty="0">
                <a:solidFill>
                  <a:srgbClr val="000000"/>
                </a:solidFill>
                <a:hlinkClick r:id="rId3"/>
              </a:rPr>
              <a:t>See this scene animated</a:t>
            </a:r>
            <a:r>
              <a:rPr lang="en-GB" sz="1600" dirty="0">
                <a:solidFill>
                  <a:srgbClr val="000000"/>
                </a:solidFill>
              </a:rPr>
              <a:t>.</a:t>
            </a:r>
          </a:p>
        </p:txBody>
      </p:sp>
    </p:spTree>
    <p:extLst>
      <p:ext uri="{BB962C8B-B14F-4D97-AF65-F5344CB8AC3E}">
        <p14:creationId xmlns:p14="http://schemas.microsoft.com/office/powerpoint/2010/main" val="952147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096" t="6150" r="17681" b="2690"/>
          <a:stretch/>
        </p:blipFill>
        <p:spPr>
          <a:xfrm>
            <a:off x="0" y="23696"/>
            <a:ext cx="7344816" cy="6834304"/>
          </a:xfrm>
        </p:spPr>
      </p:pic>
      <p:sp>
        <p:nvSpPr>
          <p:cNvPr id="5" name="TextBox 4"/>
          <p:cNvSpPr txBox="1"/>
          <p:nvPr/>
        </p:nvSpPr>
        <p:spPr>
          <a:xfrm>
            <a:off x="6012160" y="3573016"/>
            <a:ext cx="2952328" cy="2523768"/>
          </a:xfrm>
          <a:prstGeom prst="rect">
            <a:avLst/>
          </a:prstGeom>
          <a:noFill/>
        </p:spPr>
        <p:txBody>
          <a:bodyPr wrap="square" rtlCol="0">
            <a:spAutoFit/>
          </a:bodyPr>
          <a:lstStyle/>
          <a:p>
            <a:r>
              <a:rPr lang="en-GB" dirty="0"/>
              <a:t>In this scene, Nike holds a bull’s halter, as two athletes call her forwards.</a:t>
            </a:r>
          </a:p>
          <a:p>
            <a:endParaRPr lang="en-GB" dirty="0"/>
          </a:p>
          <a:p>
            <a:r>
              <a:rPr lang="en-GB" dirty="0"/>
              <a:t>See this scene </a:t>
            </a:r>
            <a:r>
              <a:rPr lang="en-GB" dirty="0">
                <a:hlinkClick r:id="rId3"/>
              </a:rPr>
              <a:t>animated</a:t>
            </a:r>
            <a:r>
              <a:rPr lang="en-GB" dirty="0"/>
              <a:t> in two different ways.</a:t>
            </a:r>
          </a:p>
          <a:p>
            <a:endParaRPr lang="en-GB" dirty="0"/>
          </a:p>
          <a:p>
            <a:pPr algn="r"/>
            <a:r>
              <a:rPr lang="en-GB" sz="1600" dirty="0"/>
              <a:t>University College Dublin Classical Museum, 197.</a:t>
            </a:r>
          </a:p>
        </p:txBody>
      </p:sp>
    </p:spTree>
    <p:extLst>
      <p:ext uri="{BB962C8B-B14F-4D97-AF65-F5344CB8AC3E}">
        <p14:creationId xmlns:p14="http://schemas.microsoft.com/office/powerpoint/2010/main" val="2562072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11960" y="90461"/>
            <a:ext cx="4778426" cy="3708708"/>
          </a:xfrm>
          <a:prstGeom prst="rect">
            <a:avLst/>
          </a:prstGeom>
          <a:noFill/>
        </p:spPr>
        <p:txBody>
          <a:bodyPr wrap="square" rtlCol="0">
            <a:spAutoFit/>
          </a:bodyPr>
          <a:lstStyle/>
          <a:p>
            <a:pPr>
              <a:spcBef>
                <a:spcPts val="600"/>
              </a:spcBef>
            </a:pPr>
            <a:r>
              <a:rPr lang="en-US" sz="3200" b="1" dirty="0"/>
              <a:t>		Herakles</a:t>
            </a:r>
          </a:p>
          <a:p>
            <a:pPr algn="r"/>
            <a:r>
              <a:rPr lang="en-US" sz="2000" dirty="0"/>
              <a:t>Herakles is the son of Zeus and a</a:t>
            </a:r>
          </a:p>
          <a:p>
            <a:pPr algn="r"/>
            <a:r>
              <a:rPr lang="en-US" sz="2000" dirty="0"/>
              <a:t>human woman called Alkmene.</a:t>
            </a:r>
          </a:p>
          <a:p>
            <a:pPr algn="r"/>
            <a:endParaRPr lang="en-US" sz="1400" dirty="0"/>
          </a:p>
          <a:p>
            <a:pPr algn="r"/>
            <a:r>
              <a:rPr lang="en-US" sz="2000" dirty="0"/>
              <a:t>Herakles was extremely strong and</a:t>
            </a:r>
          </a:p>
          <a:p>
            <a:pPr algn="r"/>
            <a:r>
              <a:rPr lang="en-US" sz="2000" dirty="0"/>
              <a:t>went on many adventures.</a:t>
            </a:r>
          </a:p>
          <a:p>
            <a:pPr algn="r">
              <a:spcBef>
                <a:spcPts val="600"/>
              </a:spcBef>
            </a:pPr>
            <a:r>
              <a:rPr lang="en-US" sz="2000" dirty="0"/>
              <a:t>In a terrible fit of madness, Herakles killed his family. To show how very sorry he was, Herakles committed to fulfill 12 Labours, or near-impossible tasks. The tasks were set by his cousin King Eurystheus.</a:t>
            </a:r>
          </a:p>
        </p:txBody>
      </p:sp>
      <p:pic>
        <p:nvPicPr>
          <p:cNvPr id="2" name="Picture 1">
            <a:extLst>
              <a:ext uri="{FF2B5EF4-FFF2-40B4-BE49-F238E27FC236}">
                <a16:creationId xmlns:a16="http://schemas.microsoft.com/office/drawing/2014/main" id="{0234A4DC-1F76-C27A-5A69-038C272854DE}"/>
              </a:ext>
            </a:extLst>
          </p:cNvPr>
          <p:cNvPicPr>
            <a:picLocks noChangeAspect="1"/>
          </p:cNvPicPr>
          <p:nvPr/>
        </p:nvPicPr>
        <p:blipFill>
          <a:blip r:embed="rId2">
            <a:extLst>
              <a:ext uri="{28A0092B-C50C-407E-A947-70E740481C1C}">
                <a14:useLocalDpi xmlns:a14="http://schemas.microsoft.com/office/drawing/2010/main" val="0"/>
              </a:ext>
            </a:extLst>
          </a:blip>
          <a:srcRect l="28657" r="28657"/>
          <a:stretch/>
        </p:blipFill>
        <p:spPr>
          <a:xfrm>
            <a:off x="35496" y="90461"/>
            <a:ext cx="4274370" cy="6677078"/>
          </a:xfrm>
          <a:prstGeom prst="rect">
            <a:avLst/>
          </a:prstGeom>
        </p:spPr>
      </p:pic>
      <p:sp>
        <p:nvSpPr>
          <p:cNvPr id="5" name="TextBox 4">
            <a:extLst>
              <a:ext uri="{FF2B5EF4-FFF2-40B4-BE49-F238E27FC236}">
                <a16:creationId xmlns:a16="http://schemas.microsoft.com/office/drawing/2014/main" id="{93E23AE6-40F9-9A9F-C787-21471A4F894A}"/>
              </a:ext>
            </a:extLst>
          </p:cNvPr>
          <p:cNvSpPr txBox="1"/>
          <p:nvPr/>
        </p:nvSpPr>
        <p:spPr>
          <a:xfrm>
            <a:off x="3563888" y="3789040"/>
            <a:ext cx="5328592" cy="2970044"/>
          </a:xfrm>
          <a:prstGeom prst="rect">
            <a:avLst/>
          </a:prstGeom>
          <a:noFill/>
        </p:spPr>
        <p:txBody>
          <a:bodyPr wrap="square" rtlCol="0">
            <a:spAutoFit/>
          </a:bodyPr>
          <a:lstStyle/>
          <a:p>
            <a:pPr algn="r"/>
            <a:r>
              <a:rPr lang="en-US" sz="2000" dirty="0"/>
              <a:t>In this image, Herakles has returned to Eurystheus with the Erymanthian Boar.</a:t>
            </a:r>
          </a:p>
          <a:p>
            <a:pPr algn="r"/>
            <a:r>
              <a:rPr lang="en-US" sz="2000" dirty="0"/>
              <a:t>The king has hidden in a storage jar</a:t>
            </a:r>
          </a:p>
          <a:p>
            <a:pPr algn="r"/>
            <a:r>
              <a:rPr lang="en-US" sz="2000" dirty="0"/>
              <a:t>to escape the frightening boar.</a:t>
            </a:r>
          </a:p>
          <a:p>
            <a:pPr algn="r"/>
            <a:r>
              <a:rPr lang="en-US" sz="2000" dirty="0"/>
              <a:t>For completing the 12 Labours, </a:t>
            </a:r>
          </a:p>
          <a:p>
            <a:pPr algn="r"/>
            <a:r>
              <a:rPr lang="en-US" sz="2000" dirty="0"/>
              <a:t>Herakles was made a god after his death.</a:t>
            </a:r>
          </a:p>
          <a:p>
            <a:pPr>
              <a:spcBef>
                <a:spcPts val="600"/>
              </a:spcBef>
            </a:pPr>
            <a:endParaRPr lang="en-US" sz="1200" dirty="0"/>
          </a:p>
          <a:p>
            <a:pPr algn="r"/>
            <a:r>
              <a:rPr lang="en-GB" sz="1600" dirty="0"/>
              <a:t>National Museum in Warsaw, 198042.</a:t>
            </a:r>
          </a:p>
          <a:p>
            <a:pPr algn="r"/>
            <a:r>
              <a:rPr lang="en-GB" sz="1600" dirty="0">
                <a:hlinkClick r:id="rId3"/>
              </a:rPr>
              <a:t>See this scene animated and a short documentary</a:t>
            </a:r>
            <a:r>
              <a:rPr lang="en-GB" sz="1600" dirty="0"/>
              <a:t>.</a:t>
            </a:r>
          </a:p>
          <a:p>
            <a:endParaRPr lang="en-GB" dirty="0"/>
          </a:p>
        </p:txBody>
      </p:sp>
    </p:spTree>
    <p:extLst>
      <p:ext uri="{BB962C8B-B14F-4D97-AF65-F5344CB8AC3E}">
        <p14:creationId xmlns:p14="http://schemas.microsoft.com/office/powerpoint/2010/main" val="2248648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A0FDB0-AF1A-2E05-FCCD-F7CAA6338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648"/>
            <a:ext cx="6350000" cy="6248400"/>
          </a:xfrm>
          <a:prstGeom prst="rect">
            <a:avLst/>
          </a:prstGeom>
        </p:spPr>
      </p:pic>
      <p:sp>
        <p:nvSpPr>
          <p:cNvPr id="6" name="TextBox 5">
            <a:extLst>
              <a:ext uri="{FF2B5EF4-FFF2-40B4-BE49-F238E27FC236}">
                <a16:creationId xmlns:a16="http://schemas.microsoft.com/office/drawing/2014/main" id="{D2910843-BBE4-3957-F383-891A12446FEF}"/>
              </a:ext>
            </a:extLst>
          </p:cNvPr>
          <p:cNvSpPr txBox="1"/>
          <p:nvPr/>
        </p:nvSpPr>
        <p:spPr>
          <a:xfrm>
            <a:off x="6444208" y="908720"/>
            <a:ext cx="2664296" cy="4739759"/>
          </a:xfrm>
          <a:prstGeom prst="rect">
            <a:avLst/>
          </a:prstGeom>
          <a:noFill/>
        </p:spPr>
        <p:txBody>
          <a:bodyPr wrap="square" rtlCol="0">
            <a:spAutoFit/>
          </a:bodyPr>
          <a:lstStyle/>
          <a:p>
            <a:pPr algn="ctr"/>
            <a:r>
              <a:rPr lang="en-GB" sz="3200" b="1" dirty="0"/>
              <a:t>Herakles</a:t>
            </a:r>
          </a:p>
          <a:p>
            <a:pPr algn="ctr"/>
            <a:r>
              <a:rPr lang="en-GB" sz="2000" dirty="0"/>
              <a:t>Herakles is often identifiable through two things – both of which he has here: his lion-skin cloak and his club (shown here at his side).</a:t>
            </a:r>
          </a:p>
          <a:p>
            <a:endParaRPr lang="en-GB" sz="2000" dirty="0"/>
          </a:p>
          <a:p>
            <a:pPr algn="ctr"/>
            <a:r>
              <a:rPr lang="en-GB" sz="2000" dirty="0"/>
              <a:t>Which goddess is</a:t>
            </a:r>
          </a:p>
          <a:p>
            <a:pPr algn="ctr"/>
            <a:r>
              <a:rPr lang="en-GB" sz="2000" dirty="0"/>
              <a:t>he with?</a:t>
            </a:r>
          </a:p>
          <a:p>
            <a:endParaRPr lang="en-GB" dirty="0"/>
          </a:p>
          <a:p>
            <a:endParaRPr lang="en-GB" dirty="0"/>
          </a:p>
          <a:p>
            <a:endParaRPr lang="en-GB" dirty="0"/>
          </a:p>
          <a:p>
            <a:pPr algn="ctr"/>
            <a:r>
              <a:rPr lang="en-GB" sz="1600" dirty="0"/>
              <a:t>Munich </a:t>
            </a:r>
            <a:r>
              <a:rPr lang="en-GB" sz="1600" dirty="0" err="1"/>
              <a:t>Glyptothek</a:t>
            </a:r>
            <a:r>
              <a:rPr lang="en-GB" sz="1600" dirty="0"/>
              <a:t> 2648</a:t>
            </a:r>
          </a:p>
        </p:txBody>
      </p:sp>
    </p:spTree>
    <p:extLst>
      <p:ext uri="{BB962C8B-B14F-4D97-AF65-F5344CB8AC3E}">
        <p14:creationId xmlns:p14="http://schemas.microsoft.com/office/powerpoint/2010/main" val="1218306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539552" y="0"/>
            <a:ext cx="5112568" cy="6828431"/>
          </a:xfrm>
        </p:spPr>
      </p:pic>
      <p:sp>
        <p:nvSpPr>
          <p:cNvPr id="5" name="TextBox 4"/>
          <p:cNvSpPr txBox="1"/>
          <p:nvPr/>
        </p:nvSpPr>
        <p:spPr>
          <a:xfrm>
            <a:off x="6012160" y="692696"/>
            <a:ext cx="2880320" cy="6370975"/>
          </a:xfrm>
          <a:prstGeom prst="rect">
            <a:avLst/>
          </a:prstGeom>
          <a:noFill/>
        </p:spPr>
        <p:txBody>
          <a:bodyPr wrap="square" rtlCol="0">
            <a:spAutoFit/>
          </a:bodyPr>
          <a:lstStyle/>
          <a:p>
            <a:r>
              <a:rPr lang="en-GB" sz="3200" b="1" dirty="0"/>
              <a:t>Herakles</a:t>
            </a:r>
          </a:p>
          <a:p>
            <a:r>
              <a:rPr lang="en-GB" sz="2000" dirty="0"/>
              <a:t>Herakles is associated with </a:t>
            </a:r>
            <a:r>
              <a:rPr lang="en-GB" sz="2000" b="1" dirty="0"/>
              <a:t>helping civilisation </a:t>
            </a:r>
            <a:r>
              <a:rPr lang="en-GB" sz="2000" dirty="0"/>
              <a:t>by capturing and/or killing monsters and villains who were making people’s lives difficult.</a:t>
            </a:r>
          </a:p>
          <a:p>
            <a:endParaRPr lang="en-GB" sz="1400" dirty="0"/>
          </a:p>
          <a:p>
            <a:r>
              <a:rPr lang="en-GB" sz="2000" dirty="0"/>
              <a:t>In this scene he is wrestling a water-god, maybe Triton or Acheloüs.</a:t>
            </a:r>
          </a:p>
          <a:p>
            <a:endParaRPr lang="en-GB" dirty="0"/>
          </a:p>
          <a:p>
            <a:endParaRPr lang="en-GB" dirty="0"/>
          </a:p>
          <a:p>
            <a:endParaRPr lang="en-GB" dirty="0"/>
          </a:p>
          <a:p>
            <a:endParaRPr lang="en-GB" dirty="0"/>
          </a:p>
          <a:p>
            <a:endParaRPr lang="en-GB" dirty="0"/>
          </a:p>
          <a:p>
            <a:pPr algn="r"/>
            <a:r>
              <a:rPr lang="en-GB" sz="1600" dirty="0"/>
              <a:t>Ure Museum of Greek Archaeology,  </a:t>
            </a:r>
            <a:r>
              <a:rPr lang="en-GB" sz="1600" b="0" i="0" dirty="0">
                <a:solidFill>
                  <a:srgbClr val="3B3B3B"/>
                </a:solidFill>
                <a:effectLst/>
              </a:rPr>
              <a:t>52.3.1</a:t>
            </a:r>
          </a:p>
          <a:p>
            <a:pPr algn="r"/>
            <a:r>
              <a:rPr lang="en-GB" sz="1600" dirty="0"/>
              <a:t>See this scene </a:t>
            </a:r>
            <a:r>
              <a:rPr lang="en-GB" sz="1600" dirty="0">
                <a:hlinkClick r:id="rId3"/>
              </a:rPr>
              <a:t>animated</a:t>
            </a:r>
            <a:r>
              <a:rPr lang="en-GB" sz="1600" dirty="0"/>
              <a:t>.</a:t>
            </a:r>
          </a:p>
          <a:p>
            <a:pPr algn="r"/>
            <a:endParaRPr lang="en-GB" dirty="0"/>
          </a:p>
        </p:txBody>
      </p:sp>
    </p:spTree>
    <p:extLst>
      <p:ext uri="{BB962C8B-B14F-4D97-AF65-F5344CB8AC3E}">
        <p14:creationId xmlns:p14="http://schemas.microsoft.com/office/powerpoint/2010/main" val="2031887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016C2-37D3-58BC-3B2B-52286C5331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0" t="6951" r="13251" b="5900"/>
          <a:stretch/>
        </p:blipFill>
        <p:spPr>
          <a:xfrm>
            <a:off x="254868" y="-1"/>
            <a:ext cx="4461148" cy="5445225"/>
          </a:xfrm>
          <a:prstGeom prst="rect">
            <a:avLst/>
          </a:prstGeom>
        </p:spPr>
      </p:pic>
      <p:sp>
        <p:nvSpPr>
          <p:cNvPr id="2" name="TextBox 1">
            <a:extLst>
              <a:ext uri="{FF2B5EF4-FFF2-40B4-BE49-F238E27FC236}">
                <a16:creationId xmlns:a16="http://schemas.microsoft.com/office/drawing/2014/main" id="{ADA79337-1687-43F9-B154-58F272535010}"/>
              </a:ext>
            </a:extLst>
          </p:cNvPr>
          <p:cNvSpPr txBox="1"/>
          <p:nvPr/>
        </p:nvSpPr>
        <p:spPr>
          <a:xfrm>
            <a:off x="197514" y="5517232"/>
            <a:ext cx="8748972" cy="1200329"/>
          </a:xfrm>
          <a:prstGeom prst="rect">
            <a:avLst/>
          </a:prstGeom>
          <a:noFill/>
        </p:spPr>
        <p:txBody>
          <a:bodyPr wrap="square" rtlCol="0">
            <a:spAutoFit/>
          </a:bodyPr>
          <a:lstStyle/>
          <a:p>
            <a:pPr>
              <a:spcAft>
                <a:spcPts val="600"/>
              </a:spcAft>
            </a:pPr>
            <a:r>
              <a:rPr lang="en-GB" dirty="0"/>
              <a:t>The two sides of this vase go together. In the left hand image, Hera is sending Iris (wings, </a:t>
            </a:r>
            <a:r>
              <a:rPr lang="en-GB" i="1" dirty="0"/>
              <a:t>caduceus</a:t>
            </a:r>
            <a:r>
              <a:rPr lang="en-GB" dirty="0"/>
              <a:t>, traveller’s boots) with the Nemean Lion to attack Greece. The other side (right) Heracles wrestles that lion (note his club beside him), as Athena watches. Heracles will make his famous lion skin cloak from this lion.	               </a:t>
            </a:r>
            <a:r>
              <a:rPr lang="en-GB" sz="1600" dirty="0"/>
              <a:t>Metropolitan Museum of Art, </a:t>
            </a:r>
            <a:r>
              <a:rPr lang="en-GB" sz="1600" b="0" i="0" dirty="0">
                <a:solidFill>
                  <a:srgbClr val="333333"/>
                </a:solidFill>
                <a:effectLst/>
                <a:hlinkClick r:id="rId3"/>
              </a:rPr>
              <a:t> X.21.15</a:t>
            </a:r>
            <a:r>
              <a:rPr lang="en-GB" sz="1600" b="0" i="0" dirty="0">
                <a:solidFill>
                  <a:srgbClr val="333333"/>
                </a:solidFill>
                <a:effectLst/>
              </a:rPr>
              <a:t>.     </a:t>
            </a:r>
            <a:endParaRPr lang="en-GB" sz="1600" dirty="0"/>
          </a:p>
        </p:txBody>
      </p:sp>
      <p:pic>
        <p:nvPicPr>
          <p:cNvPr id="5" name="Picture 4">
            <a:extLst>
              <a:ext uri="{FF2B5EF4-FFF2-40B4-BE49-F238E27FC236}">
                <a16:creationId xmlns:a16="http://schemas.microsoft.com/office/drawing/2014/main" id="{8408518E-EEEC-26A7-345D-1188CDB4D1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51" t="7271" r="20601" b="9455"/>
          <a:stretch/>
        </p:blipFill>
        <p:spPr>
          <a:xfrm>
            <a:off x="4716016" y="-1"/>
            <a:ext cx="3779912" cy="5450537"/>
          </a:xfrm>
          <a:prstGeom prst="rect">
            <a:avLst/>
          </a:prstGeom>
        </p:spPr>
      </p:pic>
    </p:spTree>
    <p:extLst>
      <p:ext uri="{BB962C8B-B14F-4D97-AF65-F5344CB8AC3E}">
        <p14:creationId xmlns:p14="http://schemas.microsoft.com/office/powerpoint/2010/main" val="961157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27536-7D6D-0A47-493B-8BA66D43F0E1}"/>
              </a:ext>
            </a:extLst>
          </p:cNvPr>
          <p:cNvSpPr>
            <a:spLocks noGrp="1"/>
          </p:cNvSpPr>
          <p:nvPr>
            <p:ph type="title"/>
          </p:nvPr>
        </p:nvSpPr>
        <p:spPr/>
        <p:txBody>
          <a:bodyPr>
            <a:normAutofit/>
          </a:bodyPr>
          <a:lstStyle/>
          <a:p>
            <a:r>
              <a:rPr lang="en-GB" sz="3200" dirty="0"/>
              <a:t>There were many other gods!</a:t>
            </a:r>
            <a:br>
              <a:rPr lang="en-GB" sz="3200" dirty="0"/>
            </a:br>
            <a:r>
              <a:rPr lang="en-GB" sz="3200" dirty="0"/>
              <a:t>Do you recognise any of their names?</a:t>
            </a:r>
          </a:p>
        </p:txBody>
      </p:sp>
      <p:sp>
        <p:nvSpPr>
          <p:cNvPr id="3" name="Content Placeholder 2">
            <a:extLst>
              <a:ext uri="{FF2B5EF4-FFF2-40B4-BE49-F238E27FC236}">
                <a16:creationId xmlns:a16="http://schemas.microsoft.com/office/drawing/2014/main" id="{2EA3EB17-115F-4062-806D-A2023273CEBD}"/>
              </a:ext>
            </a:extLst>
          </p:cNvPr>
          <p:cNvSpPr>
            <a:spLocks noGrp="1"/>
          </p:cNvSpPr>
          <p:nvPr>
            <p:ph sz="half" idx="1"/>
          </p:nvPr>
        </p:nvSpPr>
        <p:spPr>
          <a:xfrm>
            <a:off x="457200" y="1711349"/>
            <a:ext cx="4038600" cy="4525963"/>
          </a:xfrm>
        </p:spPr>
        <p:txBody>
          <a:bodyPr>
            <a:noAutofit/>
          </a:bodyPr>
          <a:lstStyle/>
          <a:p>
            <a:r>
              <a:rPr lang="en-GB" sz="2400" dirty="0"/>
              <a:t>Gaia</a:t>
            </a:r>
          </a:p>
          <a:p>
            <a:r>
              <a:rPr lang="en-GB" sz="2400" dirty="0"/>
              <a:t>Hestia (sometimes counted as an Olympian)</a:t>
            </a:r>
          </a:p>
          <a:p>
            <a:r>
              <a:rPr lang="en-GB" sz="2400" dirty="0"/>
              <a:t>Hades</a:t>
            </a:r>
          </a:p>
          <a:p>
            <a:r>
              <a:rPr lang="en-GB" sz="2400" dirty="0"/>
              <a:t>Nike</a:t>
            </a:r>
          </a:p>
          <a:p>
            <a:r>
              <a:rPr lang="en-GB" sz="2400" dirty="0"/>
              <a:t>Iris</a:t>
            </a:r>
          </a:p>
          <a:p>
            <a:r>
              <a:rPr lang="en-GB" sz="2400" dirty="0"/>
              <a:t>Asclepius</a:t>
            </a:r>
          </a:p>
          <a:p>
            <a:r>
              <a:rPr lang="en-GB" sz="2400" dirty="0"/>
              <a:t>Selene</a:t>
            </a:r>
          </a:p>
          <a:p>
            <a:r>
              <a:rPr lang="en-GB" sz="2400" dirty="0"/>
              <a:t>Helios</a:t>
            </a:r>
          </a:p>
          <a:p>
            <a:r>
              <a:rPr lang="en-GB" sz="2400" dirty="0"/>
              <a:t>Themis</a:t>
            </a:r>
          </a:p>
          <a:p>
            <a:r>
              <a:rPr lang="en-GB" sz="2400" dirty="0"/>
              <a:t>Nemesis</a:t>
            </a:r>
          </a:p>
          <a:p>
            <a:endParaRPr lang="en-GB" sz="3200" dirty="0"/>
          </a:p>
          <a:p>
            <a:endParaRPr lang="en-GB" sz="3200" dirty="0"/>
          </a:p>
          <a:p>
            <a:endParaRPr lang="en-GB" sz="3200" dirty="0"/>
          </a:p>
          <a:p>
            <a:endParaRPr lang="en-GB" sz="3200" dirty="0"/>
          </a:p>
          <a:p>
            <a:endParaRPr lang="en-GB" sz="3200" dirty="0"/>
          </a:p>
          <a:p>
            <a:endParaRPr lang="en-GB" dirty="0"/>
          </a:p>
        </p:txBody>
      </p:sp>
      <p:sp>
        <p:nvSpPr>
          <p:cNvPr id="6" name="Content Placeholder 5">
            <a:extLst>
              <a:ext uri="{FF2B5EF4-FFF2-40B4-BE49-F238E27FC236}">
                <a16:creationId xmlns:a16="http://schemas.microsoft.com/office/drawing/2014/main" id="{C385D2E8-16FF-4A6E-0EBD-7E7F88BFF952}"/>
              </a:ext>
            </a:extLst>
          </p:cNvPr>
          <p:cNvSpPr>
            <a:spLocks noGrp="1"/>
          </p:cNvSpPr>
          <p:nvPr>
            <p:ph sz="half" idx="2"/>
          </p:nvPr>
        </p:nvSpPr>
        <p:spPr>
          <a:xfrm>
            <a:off x="4648200" y="1711349"/>
            <a:ext cx="4038600" cy="4525963"/>
          </a:xfrm>
        </p:spPr>
        <p:txBody>
          <a:bodyPr>
            <a:normAutofit fontScale="40000" lnSpcReduction="20000"/>
          </a:bodyPr>
          <a:lstStyle/>
          <a:p>
            <a:r>
              <a:rPr lang="en-GB" sz="6000" dirty="0"/>
              <a:t>Hebe</a:t>
            </a:r>
          </a:p>
          <a:p>
            <a:r>
              <a:rPr lang="en-GB" sz="6000" dirty="0"/>
              <a:t>Eileithyia</a:t>
            </a:r>
          </a:p>
          <a:p>
            <a:r>
              <a:rPr lang="en-GB" sz="6000" dirty="0"/>
              <a:t>Eros</a:t>
            </a:r>
          </a:p>
          <a:p>
            <a:r>
              <a:rPr lang="en-GB" sz="6000" dirty="0"/>
              <a:t>Thetis</a:t>
            </a:r>
          </a:p>
          <a:p>
            <a:r>
              <a:rPr lang="en-GB" sz="6000" dirty="0"/>
              <a:t>Triton</a:t>
            </a:r>
          </a:p>
          <a:p>
            <a:r>
              <a:rPr lang="en-GB" sz="6000" dirty="0"/>
              <a:t>Persephone</a:t>
            </a:r>
          </a:p>
          <a:p>
            <a:r>
              <a:rPr lang="en-GB" sz="6000" dirty="0"/>
              <a:t>Leto</a:t>
            </a:r>
          </a:p>
          <a:p>
            <a:r>
              <a:rPr lang="en-GB" sz="6000" dirty="0"/>
              <a:t>Pan</a:t>
            </a:r>
          </a:p>
          <a:p>
            <a:r>
              <a:rPr lang="en-GB" sz="6000" dirty="0"/>
              <a:t>Herakles</a:t>
            </a:r>
          </a:p>
          <a:p>
            <a:r>
              <a:rPr lang="en-GB" sz="6000" dirty="0"/>
              <a:t>Hekate</a:t>
            </a:r>
          </a:p>
          <a:p>
            <a:r>
              <a:rPr lang="en-GB" sz="6000" dirty="0"/>
              <a:t>and more…</a:t>
            </a:r>
          </a:p>
          <a:p>
            <a:endParaRPr lang="en-GB" dirty="0"/>
          </a:p>
        </p:txBody>
      </p:sp>
    </p:spTree>
    <p:extLst>
      <p:ext uri="{BB962C8B-B14F-4D97-AF65-F5344CB8AC3E}">
        <p14:creationId xmlns:p14="http://schemas.microsoft.com/office/powerpoint/2010/main" val="3866896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11560" y="731520"/>
            <a:ext cx="7776864" cy="5649808"/>
          </a:xfrm>
        </p:spPr>
        <p:txBody>
          <a:bodyPr>
            <a:normAutofit/>
          </a:bodyPr>
          <a:lstStyle/>
          <a:p>
            <a:pPr marL="0" indent="0">
              <a:buNone/>
            </a:pPr>
            <a:r>
              <a:rPr lang="en-GB" sz="2800" dirty="0"/>
              <a:t>I will sing of Heracles, the son of Zeus and much the mightiest of men on earth. Alcmene bore him in Thebes, the city of lovely dances, when the dark-clouded Son of Cronos had lain with her. Once he used to wander over unmeasured tracts of land and sea at the bidding of King </a:t>
            </a:r>
            <a:r>
              <a:rPr lang="en-GB" sz="2800" dirty="0" err="1"/>
              <a:t>Eurystheus</a:t>
            </a:r>
            <a:r>
              <a:rPr lang="en-GB" sz="2800" dirty="0"/>
              <a:t>, and himself did many deeds of violence and endured many; but now he lives happily in the glorious home of snowy Olympus, and has neat-ankled Hebe for his wife.</a:t>
            </a:r>
          </a:p>
          <a:p>
            <a:pPr marL="0" indent="0">
              <a:buNone/>
            </a:pPr>
            <a:r>
              <a:rPr lang="en-GB" sz="2800" dirty="0"/>
              <a:t>Hail, lord, son of Zeus, Give me success and prosperity.</a:t>
            </a:r>
          </a:p>
          <a:p>
            <a:pPr marL="45720" indent="0" algn="r">
              <a:buNone/>
            </a:pPr>
            <a:r>
              <a:rPr lang="en-GB" dirty="0"/>
              <a:t>Homeric Hymn To </a:t>
            </a:r>
            <a:r>
              <a:rPr lang="en-GB" dirty="0" err="1"/>
              <a:t>Herakles</a:t>
            </a:r>
            <a:endParaRPr lang="en-GB" dirty="0"/>
          </a:p>
        </p:txBody>
      </p:sp>
    </p:spTree>
    <p:extLst>
      <p:ext uri="{BB962C8B-B14F-4D97-AF65-F5344CB8AC3E}">
        <p14:creationId xmlns:p14="http://schemas.microsoft.com/office/powerpoint/2010/main" val="1158145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27584" y="731520"/>
            <a:ext cx="7560840" cy="5577800"/>
          </a:xfrm>
        </p:spPr>
        <p:txBody>
          <a:bodyPr>
            <a:noAutofit/>
          </a:bodyPr>
          <a:lstStyle/>
          <a:p>
            <a:pPr marL="45720" indent="0">
              <a:buNone/>
            </a:pPr>
            <a:r>
              <a:rPr lang="en-GB" sz="3200" dirty="0"/>
              <a:t>For it is generally agreed that this man [Herakles] has come down to us as having surpassed, in the greatness of the deeds he accomplished, all those handed down in memory from antiquity; so it is difficult to report each of his exploits in a worthy manner and to make the account equal to such deeds, the greatness of which won him the prize of immortality.</a:t>
            </a:r>
          </a:p>
          <a:p>
            <a:pPr marL="45720" indent="0">
              <a:buNone/>
            </a:pPr>
            <a:r>
              <a:rPr lang="en-GB" sz="3200" dirty="0" err="1"/>
              <a:t>Diodorus</a:t>
            </a:r>
            <a:r>
              <a:rPr lang="en-GB" sz="3200" dirty="0"/>
              <a:t>, </a:t>
            </a:r>
            <a:r>
              <a:rPr lang="en-GB" sz="3200" i="1" dirty="0"/>
              <a:t>Library of History</a:t>
            </a:r>
            <a:r>
              <a:rPr lang="en-GB" sz="3200" dirty="0"/>
              <a:t>, 4.8.1</a:t>
            </a:r>
          </a:p>
        </p:txBody>
      </p:sp>
    </p:spTree>
    <p:extLst>
      <p:ext uri="{BB962C8B-B14F-4D97-AF65-F5344CB8AC3E}">
        <p14:creationId xmlns:p14="http://schemas.microsoft.com/office/powerpoint/2010/main" val="1046965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2F0C-A477-A389-DE8E-ACCB73C61FBE}"/>
              </a:ext>
            </a:extLst>
          </p:cNvPr>
          <p:cNvSpPr>
            <a:spLocks noGrp="1"/>
          </p:cNvSpPr>
          <p:nvPr>
            <p:ph type="title"/>
          </p:nvPr>
        </p:nvSpPr>
        <p:spPr>
          <a:xfrm>
            <a:off x="457200" y="476672"/>
            <a:ext cx="8229600" cy="1143000"/>
          </a:xfrm>
        </p:spPr>
        <p:txBody>
          <a:bodyPr>
            <a:normAutofit fontScale="90000"/>
          </a:bodyPr>
          <a:lstStyle/>
          <a:p>
            <a:r>
              <a:rPr lang="en-GB" sz="3600" b="1" dirty="0"/>
              <a:t>There were many ways to</a:t>
            </a:r>
            <a:br>
              <a:rPr lang="en-GB" sz="3600" b="1" dirty="0"/>
            </a:br>
            <a:r>
              <a:rPr lang="en-GB" sz="3600" b="1" dirty="0"/>
              <a:t>honour the gods in ancient Greece</a:t>
            </a:r>
            <a:endParaRPr lang="en-GB" dirty="0"/>
          </a:p>
        </p:txBody>
      </p:sp>
      <p:sp>
        <p:nvSpPr>
          <p:cNvPr id="3" name="Content Placeholder 2">
            <a:extLst>
              <a:ext uri="{FF2B5EF4-FFF2-40B4-BE49-F238E27FC236}">
                <a16:creationId xmlns:a16="http://schemas.microsoft.com/office/drawing/2014/main" id="{20D3BC07-DD00-97A6-E693-C51F55A1FABC}"/>
              </a:ext>
            </a:extLst>
          </p:cNvPr>
          <p:cNvSpPr>
            <a:spLocks noGrp="1"/>
          </p:cNvSpPr>
          <p:nvPr>
            <p:ph sz="quarter" idx="13"/>
          </p:nvPr>
        </p:nvSpPr>
        <p:spPr>
          <a:xfrm>
            <a:off x="683568" y="1844824"/>
            <a:ext cx="7704856" cy="4536504"/>
          </a:xfrm>
        </p:spPr>
        <p:txBody>
          <a:bodyPr>
            <a:normAutofit/>
          </a:bodyPr>
          <a:lstStyle/>
          <a:p>
            <a:r>
              <a:rPr lang="en-GB" dirty="0"/>
              <a:t>Honouring the gods was a way of showing them respect as more powerful beings.</a:t>
            </a:r>
          </a:p>
          <a:p>
            <a:r>
              <a:rPr lang="en-GB" dirty="0"/>
              <a:t>That might win you favour, or at least put off their anger.</a:t>
            </a:r>
          </a:p>
          <a:p>
            <a:r>
              <a:rPr lang="en-GB" dirty="0"/>
              <a:t>It was not a guarantee.</a:t>
            </a:r>
          </a:p>
          <a:p>
            <a:r>
              <a:rPr lang="en-GB" dirty="0"/>
              <a:t>Honouring the gods could be enjoyable and could give people a sense of meaning, purpose, control, and community.</a:t>
            </a:r>
          </a:p>
        </p:txBody>
      </p:sp>
    </p:spTree>
    <p:extLst>
      <p:ext uri="{BB962C8B-B14F-4D97-AF65-F5344CB8AC3E}">
        <p14:creationId xmlns:p14="http://schemas.microsoft.com/office/powerpoint/2010/main" val="730571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763688" y="-27384"/>
            <a:ext cx="5616624" cy="5616624"/>
          </a:xfrm>
        </p:spPr>
      </p:pic>
      <p:sp>
        <p:nvSpPr>
          <p:cNvPr id="3" name="TextBox 2">
            <a:extLst>
              <a:ext uri="{FF2B5EF4-FFF2-40B4-BE49-F238E27FC236}">
                <a16:creationId xmlns:a16="http://schemas.microsoft.com/office/drawing/2014/main" id="{C955A930-5483-0133-6912-7FEAC25BCC67}"/>
              </a:ext>
            </a:extLst>
          </p:cNvPr>
          <p:cNvSpPr txBox="1"/>
          <p:nvPr/>
        </p:nvSpPr>
        <p:spPr>
          <a:xfrm>
            <a:off x="467544" y="5589240"/>
            <a:ext cx="8352928" cy="1200329"/>
          </a:xfrm>
          <a:prstGeom prst="rect">
            <a:avLst/>
          </a:prstGeom>
          <a:noFill/>
        </p:spPr>
        <p:txBody>
          <a:bodyPr wrap="square" rtlCol="0">
            <a:spAutoFit/>
          </a:bodyPr>
          <a:lstStyle/>
          <a:p>
            <a:pPr algn="ctr"/>
            <a:r>
              <a:rPr lang="en-GB" sz="3200" b="1" dirty="0"/>
              <a:t>Ritual processions</a:t>
            </a:r>
            <a:r>
              <a:rPr lang="en-GB" b="1" dirty="0"/>
              <a:t>. </a:t>
            </a:r>
            <a:r>
              <a:rPr lang="en-GB" sz="2000" dirty="0"/>
              <a:t>Animals were led to sacrifice in magnificent processions. The gods were thought to enjoy watching these processions.</a:t>
            </a:r>
          </a:p>
          <a:p>
            <a:pPr algn="ctr"/>
            <a:r>
              <a:rPr lang="en-GB" sz="2000" dirty="0"/>
              <a:t>This scene is part of the </a:t>
            </a:r>
            <a:r>
              <a:rPr lang="en-GB" sz="2000" dirty="0">
                <a:hlinkClick r:id="rId3"/>
              </a:rPr>
              <a:t>Parthenon Frieze</a:t>
            </a:r>
            <a:r>
              <a:rPr lang="en-GB" sz="2000" dirty="0"/>
              <a:t> from a temple of Athena in Athens.</a:t>
            </a:r>
          </a:p>
        </p:txBody>
      </p:sp>
    </p:spTree>
    <p:extLst>
      <p:ext uri="{BB962C8B-B14F-4D97-AF65-F5344CB8AC3E}">
        <p14:creationId xmlns:p14="http://schemas.microsoft.com/office/powerpoint/2010/main" val="1600175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D33087-41C8-A695-FD56-32B650AA4D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899" y="116632"/>
            <a:ext cx="7166570" cy="5733256"/>
          </a:xfrm>
          <a:prstGeom prst="rect">
            <a:avLst/>
          </a:prstGeom>
        </p:spPr>
      </p:pic>
      <p:sp>
        <p:nvSpPr>
          <p:cNvPr id="9" name="TextBox 8">
            <a:extLst>
              <a:ext uri="{FF2B5EF4-FFF2-40B4-BE49-F238E27FC236}">
                <a16:creationId xmlns:a16="http://schemas.microsoft.com/office/drawing/2014/main" id="{34660DA4-F7FD-DBC9-7A05-11351607F3E8}"/>
              </a:ext>
            </a:extLst>
          </p:cNvPr>
          <p:cNvSpPr txBox="1"/>
          <p:nvPr/>
        </p:nvSpPr>
        <p:spPr>
          <a:xfrm>
            <a:off x="359532" y="5848816"/>
            <a:ext cx="8424936" cy="892552"/>
          </a:xfrm>
          <a:prstGeom prst="rect">
            <a:avLst/>
          </a:prstGeom>
          <a:noFill/>
        </p:spPr>
        <p:txBody>
          <a:bodyPr wrap="square" rtlCol="0">
            <a:spAutoFit/>
          </a:bodyPr>
          <a:lstStyle/>
          <a:p>
            <a:r>
              <a:rPr lang="en-GB" sz="3200" b="1" dirty="0">
                <a:latin typeface="+mn-lt"/>
              </a:rPr>
              <a:t>Ritual sacrifice</a:t>
            </a:r>
            <a:r>
              <a:rPr lang="en-GB" sz="2000" b="1" dirty="0">
                <a:latin typeface="+mn-lt"/>
              </a:rPr>
              <a:t>. </a:t>
            </a:r>
            <a:r>
              <a:rPr lang="en-GB" sz="2000" dirty="0">
                <a:latin typeface="+mn-lt"/>
              </a:rPr>
              <a:t>Here, the life of a young boar is offered to a god.</a:t>
            </a:r>
          </a:p>
          <a:p>
            <a:r>
              <a:rPr lang="en-GB" sz="2000" dirty="0">
                <a:latin typeface="+mn-lt"/>
              </a:rPr>
              <a:t>People would usually eat animals that were sacrificed.            </a:t>
            </a:r>
            <a:r>
              <a:rPr lang="en-GB" sz="1600" dirty="0"/>
              <a:t>Louvre Museum, G112</a:t>
            </a:r>
            <a:r>
              <a:rPr lang="en-GB" sz="2000" dirty="0"/>
              <a:t>.</a:t>
            </a:r>
          </a:p>
        </p:txBody>
      </p:sp>
    </p:spTree>
    <p:extLst>
      <p:ext uri="{BB962C8B-B14F-4D97-AF65-F5344CB8AC3E}">
        <p14:creationId xmlns:p14="http://schemas.microsoft.com/office/powerpoint/2010/main" val="1072815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F72C68-DDAC-9F73-D677-A8250E965796}"/>
              </a:ext>
            </a:extLst>
          </p:cNvPr>
          <p:cNvSpPr txBox="1"/>
          <p:nvPr/>
        </p:nvSpPr>
        <p:spPr>
          <a:xfrm>
            <a:off x="5580112" y="620688"/>
            <a:ext cx="3168352" cy="4893647"/>
          </a:xfrm>
          <a:prstGeom prst="rect">
            <a:avLst/>
          </a:prstGeom>
          <a:noFill/>
        </p:spPr>
        <p:txBody>
          <a:bodyPr wrap="square" rtlCol="0">
            <a:spAutoFit/>
          </a:bodyPr>
          <a:lstStyle/>
          <a:p>
            <a:r>
              <a:rPr lang="en-GB" sz="3200" b="1" dirty="0"/>
              <a:t>Ritual liquid sacrifice - libation</a:t>
            </a:r>
            <a:endParaRPr lang="en-GB" sz="2000" b="1" dirty="0"/>
          </a:p>
          <a:p>
            <a:r>
              <a:rPr lang="en-GB" sz="2000" dirty="0"/>
              <a:t>Liquids were offered to gods, especially wine, also milk, water, honey, and sometimes blood.</a:t>
            </a:r>
          </a:p>
          <a:p>
            <a:endParaRPr lang="en-GB" sz="1400" dirty="0"/>
          </a:p>
          <a:p>
            <a:r>
              <a:rPr lang="en-GB" sz="2000" dirty="0"/>
              <a:t>Here a woman pours wine into a bowl for a soldier who will make a libation with it as he departs for war.</a:t>
            </a:r>
          </a:p>
          <a:p>
            <a:endParaRPr lang="en-GB" sz="1400" dirty="0"/>
          </a:p>
          <a:p>
            <a:r>
              <a:rPr lang="en-GB" sz="2000" dirty="0"/>
              <a:t>See this ritual performed in the vase animation </a:t>
            </a:r>
          </a:p>
          <a:p>
            <a:r>
              <a:rPr lang="en-GB" sz="2000" i="1" dirty="0">
                <a:hlinkClick r:id="rId2"/>
              </a:rPr>
              <a:t>Libation</a:t>
            </a:r>
            <a:r>
              <a:rPr lang="en-GB" sz="2000" i="1" dirty="0"/>
              <a:t>.</a:t>
            </a:r>
            <a:endParaRPr lang="en-GB" sz="2000" dirty="0"/>
          </a:p>
        </p:txBody>
      </p:sp>
      <p:pic>
        <p:nvPicPr>
          <p:cNvPr id="8" name="Content Placeholder 7">
            <a:extLst>
              <a:ext uri="{FF2B5EF4-FFF2-40B4-BE49-F238E27FC236}">
                <a16:creationId xmlns:a16="http://schemas.microsoft.com/office/drawing/2014/main" id="{89697DF9-DB99-BB84-518A-C5FACFFB0DCD}"/>
              </a:ext>
            </a:extLst>
          </p:cNvPr>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l="21351" t="11306" r="20628" b="12024"/>
          <a:stretch/>
        </p:blipFill>
        <p:spPr>
          <a:xfrm>
            <a:off x="0" y="0"/>
            <a:ext cx="5189838" cy="6858000"/>
          </a:xfrm>
        </p:spPr>
      </p:pic>
      <p:sp>
        <p:nvSpPr>
          <p:cNvPr id="9" name="TextBox 8">
            <a:extLst>
              <a:ext uri="{FF2B5EF4-FFF2-40B4-BE49-F238E27FC236}">
                <a16:creationId xmlns:a16="http://schemas.microsoft.com/office/drawing/2014/main" id="{BB058CDA-9D5D-BF55-825D-EB575A7C295F}"/>
              </a:ext>
            </a:extLst>
          </p:cNvPr>
          <p:cNvSpPr txBox="1"/>
          <p:nvPr/>
        </p:nvSpPr>
        <p:spPr>
          <a:xfrm>
            <a:off x="6300192" y="6093296"/>
            <a:ext cx="2664296" cy="553998"/>
          </a:xfrm>
          <a:prstGeom prst="rect">
            <a:avLst/>
          </a:prstGeom>
          <a:noFill/>
        </p:spPr>
        <p:txBody>
          <a:bodyPr wrap="square" rtlCol="0">
            <a:spAutoFit/>
          </a:bodyPr>
          <a:lstStyle/>
          <a:p>
            <a:pPr algn="r"/>
            <a:r>
              <a:rPr lang="en-GB" sz="1500" dirty="0">
                <a:effectLst/>
                <a:ea typeface="Times New Roman" panose="02020603050405020304" pitchFamily="18" charset="0"/>
              </a:rPr>
              <a:t>Metropolitan Museum of Art, </a:t>
            </a:r>
            <a:r>
              <a:rPr lang="en-GB" sz="1500" dirty="0">
                <a:solidFill>
                  <a:srgbClr val="333333"/>
                </a:solidFill>
                <a:effectLst/>
                <a:ea typeface="Times New Roman" panose="02020603050405020304" pitchFamily="18" charset="0"/>
                <a:hlinkClick r:id="rId4"/>
              </a:rPr>
              <a:t>41.162.109</a:t>
            </a:r>
            <a:r>
              <a:rPr lang="en-GB" sz="1500" dirty="0">
                <a:solidFill>
                  <a:srgbClr val="333333"/>
                </a:solidFill>
                <a:effectLst/>
                <a:ea typeface="Times New Roman" panose="02020603050405020304" pitchFamily="18" charset="0"/>
              </a:rPr>
              <a:t>.</a:t>
            </a:r>
          </a:p>
        </p:txBody>
      </p:sp>
    </p:spTree>
    <p:extLst>
      <p:ext uri="{BB962C8B-B14F-4D97-AF65-F5344CB8AC3E}">
        <p14:creationId xmlns:p14="http://schemas.microsoft.com/office/powerpoint/2010/main" val="4234517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0072" y="1052736"/>
            <a:ext cx="3538736" cy="3370386"/>
          </a:xfrm>
        </p:spPr>
        <p:txBody>
          <a:bodyPr>
            <a:noAutofit/>
          </a:bodyPr>
          <a:lstStyle/>
          <a:p>
            <a:r>
              <a:rPr lang="en-GB" sz="2000" dirty="0"/>
              <a:t>This amphora shows a soldier bidding goodbye to his family as he leaves home.</a:t>
            </a:r>
            <a:br>
              <a:rPr lang="en-GB" sz="2000" dirty="0"/>
            </a:br>
            <a:r>
              <a:rPr lang="en-GB" sz="2000" dirty="0"/>
              <a:t>The woman on the far left holds a jug and bowl ready for making a libation.</a:t>
            </a:r>
            <a:br>
              <a:rPr lang="en-GB" sz="2000" dirty="0"/>
            </a:br>
            <a:br>
              <a:rPr lang="en-GB" sz="2400" dirty="0"/>
            </a:br>
            <a:r>
              <a:rPr lang="en-GB" sz="1800" dirty="0"/>
              <a:t>See this scene </a:t>
            </a:r>
            <a:r>
              <a:rPr lang="en-GB" sz="1800" dirty="0">
                <a:hlinkClick r:id="rId2"/>
              </a:rPr>
              <a:t>animated</a:t>
            </a:r>
            <a:r>
              <a:rPr lang="en-GB" sz="1800" dirty="0"/>
              <a:t>.</a:t>
            </a:r>
            <a:br>
              <a:rPr lang="en-GB" sz="1800" dirty="0"/>
            </a:br>
            <a:br>
              <a:rPr lang="en-GB" sz="1050" dirty="0"/>
            </a:br>
            <a:endParaRPr lang="en-GB" sz="24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762" r="7044" b="4105"/>
          <a:stretch/>
        </p:blipFill>
        <p:spPr>
          <a:xfrm>
            <a:off x="0" y="0"/>
            <a:ext cx="4619484" cy="6858000"/>
          </a:xfrm>
        </p:spPr>
      </p:pic>
      <p:sp>
        <p:nvSpPr>
          <p:cNvPr id="5" name="TextBox 4"/>
          <p:cNvSpPr txBox="1"/>
          <p:nvPr/>
        </p:nvSpPr>
        <p:spPr>
          <a:xfrm>
            <a:off x="5940152" y="6237312"/>
            <a:ext cx="3024336" cy="369332"/>
          </a:xfrm>
          <a:prstGeom prst="rect">
            <a:avLst/>
          </a:prstGeom>
          <a:noFill/>
        </p:spPr>
        <p:txBody>
          <a:bodyPr wrap="square" rtlCol="0">
            <a:spAutoFit/>
          </a:bodyPr>
          <a:lstStyle/>
          <a:p>
            <a:r>
              <a:rPr lang="en-GB" dirty="0"/>
              <a:t>Private collection, c. J-D Cahn.</a:t>
            </a:r>
          </a:p>
        </p:txBody>
      </p:sp>
    </p:spTree>
    <p:extLst>
      <p:ext uri="{BB962C8B-B14F-4D97-AF65-F5344CB8AC3E}">
        <p14:creationId xmlns:p14="http://schemas.microsoft.com/office/powerpoint/2010/main" val="1884720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1655"/>
          <a:stretch/>
        </p:blipFill>
        <p:spPr>
          <a:xfrm>
            <a:off x="4418085" y="0"/>
            <a:ext cx="4725915" cy="6858000"/>
          </a:xfrm>
          <a:prstGeom prst="rect">
            <a:avLst/>
          </a:prstGeom>
        </p:spPr>
      </p:pic>
      <p:sp>
        <p:nvSpPr>
          <p:cNvPr id="4" name="TextBox 3"/>
          <p:cNvSpPr txBox="1"/>
          <p:nvPr/>
        </p:nvSpPr>
        <p:spPr>
          <a:xfrm>
            <a:off x="323528" y="369813"/>
            <a:ext cx="3495121" cy="6555641"/>
          </a:xfrm>
          <a:prstGeom prst="rect">
            <a:avLst/>
          </a:prstGeom>
          <a:noFill/>
        </p:spPr>
        <p:txBody>
          <a:bodyPr wrap="square" rtlCol="0">
            <a:spAutoFit/>
          </a:bodyPr>
          <a:lstStyle/>
          <a:p>
            <a:r>
              <a:rPr lang="en-GB" sz="3200" b="1" dirty="0"/>
              <a:t>Ritual divination</a:t>
            </a:r>
            <a:endParaRPr lang="en-GB" sz="2000" b="1" dirty="0"/>
          </a:p>
          <a:p>
            <a:r>
              <a:rPr lang="en-GB" sz="2000" dirty="0"/>
              <a:t>Another benefit of a sacrifice was the chance to look for</a:t>
            </a:r>
          </a:p>
          <a:p>
            <a:r>
              <a:rPr lang="en-GB" sz="2000" b="1" dirty="0"/>
              <a:t>signs</a:t>
            </a:r>
            <a:r>
              <a:rPr lang="en-GB" sz="2000" dirty="0"/>
              <a:t> sent from the gods.</a:t>
            </a:r>
          </a:p>
          <a:p>
            <a:endParaRPr lang="en-GB" sz="1400" dirty="0"/>
          </a:p>
          <a:p>
            <a:r>
              <a:rPr lang="en-GB" sz="2000" dirty="0"/>
              <a:t>The liver of an animal that had been sacrificed would be examined closely. A clear, healthy liver was an encouraging sign; a nasty looking liver was a warning.</a:t>
            </a:r>
          </a:p>
          <a:p>
            <a:endParaRPr lang="en-GB" sz="1400" dirty="0"/>
          </a:p>
          <a:p>
            <a:r>
              <a:rPr lang="en-GB" sz="2000" dirty="0"/>
              <a:t>This soldier is examining a liver with his family before he leaves for a military campaign.</a:t>
            </a:r>
          </a:p>
          <a:p>
            <a:endParaRPr lang="en-GB" sz="1400" dirty="0"/>
          </a:p>
          <a:p>
            <a:r>
              <a:rPr lang="en-GB" sz="2000" dirty="0"/>
              <a:t>Watch a solider examining a liver in the animation </a:t>
            </a:r>
            <a:r>
              <a:rPr lang="en-GB" sz="2000" i="1" dirty="0">
                <a:hlinkClick r:id="rId3"/>
              </a:rPr>
              <a:t>Hoplites! Greeks at War.</a:t>
            </a:r>
            <a:endParaRPr lang="en-GB" sz="2000" dirty="0"/>
          </a:p>
          <a:p>
            <a:endParaRPr lang="en-GB" sz="1500" dirty="0"/>
          </a:p>
          <a:p>
            <a:r>
              <a:rPr lang="en-GB" sz="1500" dirty="0"/>
              <a:t>British Museum 1836,0224,22.</a:t>
            </a:r>
          </a:p>
        </p:txBody>
      </p:sp>
      <p:sp>
        <p:nvSpPr>
          <p:cNvPr id="2" name="Oval 1">
            <a:extLst>
              <a:ext uri="{FF2B5EF4-FFF2-40B4-BE49-F238E27FC236}">
                <a16:creationId xmlns:a16="http://schemas.microsoft.com/office/drawing/2014/main" id="{F43E670D-DC22-80E2-9A7F-3C5BEE7CD459}"/>
              </a:ext>
            </a:extLst>
          </p:cNvPr>
          <p:cNvSpPr/>
          <p:nvPr/>
        </p:nvSpPr>
        <p:spPr>
          <a:xfrm>
            <a:off x="6156176" y="4077072"/>
            <a:ext cx="864096" cy="79208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078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A43DC5D-2C57-8409-0BB3-23BFB63A4619}"/>
              </a:ext>
            </a:extLst>
          </p:cNvPr>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t="23740" b="18241"/>
          <a:stretch/>
        </p:blipFill>
        <p:spPr>
          <a:xfrm>
            <a:off x="602029" y="262388"/>
            <a:ext cx="7939943" cy="4606772"/>
          </a:xfrm>
        </p:spPr>
      </p:pic>
      <p:sp>
        <p:nvSpPr>
          <p:cNvPr id="10" name="TextBox 9">
            <a:extLst>
              <a:ext uri="{FF2B5EF4-FFF2-40B4-BE49-F238E27FC236}">
                <a16:creationId xmlns:a16="http://schemas.microsoft.com/office/drawing/2014/main" id="{6FBF71B4-B2F1-4373-7798-009BF10ECCA4}"/>
              </a:ext>
            </a:extLst>
          </p:cNvPr>
          <p:cNvSpPr txBox="1"/>
          <p:nvPr/>
        </p:nvSpPr>
        <p:spPr>
          <a:xfrm>
            <a:off x="503548" y="4941168"/>
            <a:ext cx="8136904" cy="1754326"/>
          </a:xfrm>
          <a:prstGeom prst="rect">
            <a:avLst/>
          </a:prstGeom>
          <a:noFill/>
        </p:spPr>
        <p:txBody>
          <a:bodyPr wrap="square" rtlCol="0">
            <a:spAutoFit/>
          </a:bodyPr>
          <a:lstStyle/>
          <a:p>
            <a:r>
              <a:rPr lang="en-GB" sz="3200" b="1" dirty="0"/>
              <a:t>Sports</a:t>
            </a:r>
            <a:r>
              <a:rPr lang="en-GB" sz="2000" b="1" dirty="0"/>
              <a:t>. </a:t>
            </a:r>
            <a:r>
              <a:rPr lang="en-GB" sz="2000" dirty="0"/>
              <a:t>Sports such as wrestling, running, boxing, and pankration (mixed martial arts) could be offered to the gods.</a:t>
            </a:r>
          </a:p>
          <a:p>
            <a:r>
              <a:rPr lang="en-GB" sz="2000" dirty="0"/>
              <a:t>The gods were thought to enjoy watching these sporting competitions and to appreciate the skill and dedication of the athletes.</a:t>
            </a:r>
          </a:p>
          <a:p>
            <a:pPr algn="r"/>
            <a:r>
              <a:rPr lang="en-GB" sz="1600" dirty="0"/>
              <a:t>Metropolitan Museum of Art, USA, 06.1021.49.</a:t>
            </a:r>
          </a:p>
        </p:txBody>
      </p:sp>
    </p:spTree>
    <p:extLst>
      <p:ext uri="{BB962C8B-B14F-4D97-AF65-F5344CB8AC3E}">
        <p14:creationId xmlns:p14="http://schemas.microsoft.com/office/powerpoint/2010/main" val="3614322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5F15B5-AD5D-4600-F74D-8CD7E657BB4D}"/>
              </a:ext>
            </a:extLst>
          </p:cNvPr>
          <p:cNvPicPr>
            <a:picLocks noChangeAspect="1"/>
          </p:cNvPicPr>
          <p:nvPr/>
        </p:nvPicPr>
        <p:blipFill rotWithShape="1">
          <a:blip r:embed="rId2">
            <a:extLst>
              <a:ext uri="{28A0092B-C50C-407E-A947-70E740481C1C}">
                <a14:useLocalDpi xmlns:a14="http://schemas.microsoft.com/office/drawing/2010/main" val="0"/>
              </a:ext>
            </a:extLst>
          </a:blip>
          <a:srcRect l="6688" t="3800" r="5900" b="5901"/>
          <a:stretch/>
        </p:blipFill>
        <p:spPr>
          <a:xfrm>
            <a:off x="993788" y="116632"/>
            <a:ext cx="7156424" cy="5544616"/>
          </a:xfrm>
          <a:prstGeom prst="rect">
            <a:avLst/>
          </a:prstGeom>
        </p:spPr>
      </p:pic>
      <p:sp>
        <p:nvSpPr>
          <p:cNvPr id="6" name="TextBox 5">
            <a:extLst>
              <a:ext uri="{FF2B5EF4-FFF2-40B4-BE49-F238E27FC236}">
                <a16:creationId xmlns:a16="http://schemas.microsoft.com/office/drawing/2014/main" id="{0ADA3708-C237-FB0A-8F2F-6417805E00E2}"/>
              </a:ext>
            </a:extLst>
          </p:cNvPr>
          <p:cNvSpPr txBox="1"/>
          <p:nvPr/>
        </p:nvSpPr>
        <p:spPr>
          <a:xfrm>
            <a:off x="611560" y="5741094"/>
            <a:ext cx="7992888" cy="1000274"/>
          </a:xfrm>
          <a:prstGeom prst="rect">
            <a:avLst/>
          </a:prstGeom>
          <a:noFill/>
        </p:spPr>
        <p:txBody>
          <a:bodyPr wrap="square" rtlCol="0">
            <a:spAutoFit/>
          </a:bodyPr>
          <a:lstStyle/>
          <a:p>
            <a:pPr>
              <a:spcAft>
                <a:spcPts val="600"/>
              </a:spcAft>
            </a:pPr>
            <a:r>
              <a:rPr lang="en-GB" dirty="0"/>
              <a:t>An athlete training with a discus. If he is good enough, he can offer his skill and dedication in the discus to a god at an athletics festival such as the Olympic Games.</a:t>
            </a:r>
          </a:p>
          <a:p>
            <a:pPr>
              <a:spcAft>
                <a:spcPts val="600"/>
              </a:spcAft>
            </a:pPr>
            <a:r>
              <a:rPr lang="en-GB" sz="1600" dirty="0"/>
              <a:t>Museum of Fine Arts, Boston, USA, </a:t>
            </a:r>
            <a:r>
              <a:rPr lang="en-GB" sz="1600" dirty="0">
                <a:hlinkClick r:id="rId3"/>
              </a:rPr>
              <a:t>00.338</a:t>
            </a:r>
            <a:r>
              <a:rPr lang="en-GB" sz="1600" dirty="0"/>
              <a:t>.</a:t>
            </a:r>
          </a:p>
        </p:txBody>
      </p:sp>
    </p:spTree>
    <p:extLst>
      <p:ext uri="{BB962C8B-B14F-4D97-AF65-F5344CB8AC3E}">
        <p14:creationId xmlns:p14="http://schemas.microsoft.com/office/powerpoint/2010/main" val="2215441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7CC1-CEF1-50D2-B04A-879008F7496F}"/>
              </a:ext>
            </a:extLst>
          </p:cNvPr>
          <p:cNvSpPr>
            <a:spLocks noGrp="1"/>
          </p:cNvSpPr>
          <p:nvPr>
            <p:ph type="title"/>
          </p:nvPr>
        </p:nvSpPr>
        <p:spPr/>
        <p:txBody>
          <a:bodyPr>
            <a:normAutofit/>
          </a:bodyPr>
          <a:lstStyle/>
          <a:p>
            <a:r>
              <a:rPr lang="en-GB" sz="3200" dirty="0"/>
              <a:t>There were other immortals, such as:</a:t>
            </a:r>
          </a:p>
        </p:txBody>
      </p:sp>
      <p:sp>
        <p:nvSpPr>
          <p:cNvPr id="3" name="Content Placeholder 2">
            <a:extLst>
              <a:ext uri="{FF2B5EF4-FFF2-40B4-BE49-F238E27FC236}">
                <a16:creationId xmlns:a16="http://schemas.microsoft.com/office/drawing/2014/main" id="{8B2F4D9E-E3DF-828E-FB27-67F4CE91F7DE}"/>
              </a:ext>
            </a:extLst>
          </p:cNvPr>
          <p:cNvSpPr>
            <a:spLocks noGrp="1"/>
          </p:cNvSpPr>
          <p:nvPr>
            <p:ph idx="1"/>
          </p:nvPr>
        </p:nvSpPr>
        <p:spPr/>
        <p:txBody>
          <a:bodyPr/>
          <a:lstStyle/>
          <a:p>
            <a:r>
              <a:rPr lang="en-GB" dirty="0"/>
              <a:t>Nymphs – living in rivers and pools</a:t>
            </a:r>
          </a:p>
          <a:p>
            <a:r>
              <a:rPr lang="en-GB" dirty="0"/>
              <a:t>Dryads – living in trees</a:t>
            </a:r>
          </a:p>
          <a:p>
            <a:r>
              <a:rPr lang="en-GB" dirty="0"/>
              <a:t>Nereids – living in the sea</a:t>
            </a:r>
          </a:p>
          <a:p>
            <a:endParaRPr lang="en-GB" dirty="0"/>
          </a:p>
          <a:p>
            <a:r>
              <a:rPr lang="en-GB" dirty="0"/>
              <a:t>Heroes – such as Castor and Polydeuces (often known by his Roman name, Pollux) – humans or half-humans half-gods who became powerful after their mortal death</a:t>
            </a:r>
          </a:p>
          <a:p>
            <a:pPr marL="0" indent="0">
              <a:buNone/>
            </a:pPr>
            <a:endParaRPr lang="en-GB" dirty="0"/>
          </a:p>
        </p:txBody>
      </p:sp>
    </p:spTree>
    <p:extLst>
      <p:ext uri="{BB962C8B-B14F-4D97-AF65-F5344CB8AC3E}">
        <p14:creationId xmlns:p14="http://schemas.microsoft.com/office/powerpoint/2010/main" val="1304158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467EDE-C802-E0EA-0C56-7B0867D2C7A7}"/>
              </a:ext>
            </a:extLst>
          </p:cNvPr>
          <p:cNvSpPr txBox="1"/>
          <p:nvPr/>
        </p:nvSpPr>
        <p:spPr>
          <a:xfrm>
            <a:off x="6033093" y="548680"/>
            <a:ext cx="3096344" cy="5940088"/>
          </a:xfrm>
          <a:prstGeom prst="rect">
            <a:avLst/>
          </a:prstGeom>
          <a:noFill/>
        </p:spPr>
        <p:txBody>
          <a:bodyPr wrap="square" rtlCol="0">
            <a:spAutoFit/>
          </a:bodyPr>
          <a:lstStyle/>
          <a:p>
            <a:r>
              <a:rPr lang="en-GB" sz="3200" b="1" dirty="0"/>
              <a:t>Ritual dance</a:t>
            </a:r>
          </a:p>
          <a:p>
            <a:r>
              <a:rPr lang="en-GB" sz="2000" dirty="0"/>
              <a:t>Men, women, boys, and girls all danced for the gods.</a:t>
            </a:r>
          </a:p>
          <a:p>
            <a:endParaRPr lang="en-GB" sz="1400" dirty="0"/>
          </a:p>
          <a:p>
            <a:r>
              <a:rPr lang="en-GB" sz="2000" dirty="0"/>
              <a:t>Dance was part of young people’s education.</a:t>
            </a:r>
          </a:p>
          <a:p>
            <a:endParaRPr lang="en-GB" sz="1400" dirty="0"/>
          </a:p>
          <a:p>
            <a:r>
              <a:rPr lang="en-GB" sz="2000" dirty="0"/>
              <a:t>Dances were often done as part of a competition.</a:t>
            </a:r>
          </a:p>
          <a:p>
            <a:endParaRPr lang="en-GB" sz="1400" dirty="0"/>
          </a:p>
          <a:p>
            <a:r>
              <a:rPr lang="en-GB" sz="2000" dirty="0"/>
              <a:t>On the shoulder of this lekythos vase, two groups of four dancing young  women and two young men approach a seated woman (who sits on the right, opposite the handle).</a:t>
            </a:r>
          </a:p>
          <a:p>
            <a:endParaRPr lang="en-GB" sz="1400" dirty="0"/>
          </a:p>
          <a:p>
            <a:r>
              <a:rPr lang="en-GB" sz="1600" dirty="0"/>
              <a:t>Metropolitan Museum of Art, </a:t>
            </a:r>
            <a:r>
              <a:rPr lang="en-GB" sz="1600" b="0" i="0" dirty="0">
                <a:solidFill>
                  <a:srgbClr val="333333"/>
                </a:solidFill>
                <a:effectLst/>
              </a:rPr>
              <a:t>Fletcher Fund 1931,</a:t>
            </a:r>
            <a:r>
              <a:rPr lang="en-GB" sz="1600" dirty="0"/>
              <a:t> </a:t>
            </a:r>
            <a:r>
              <a:rPr lang="en-GB" sz="1600" b="0" i="0" dirty="0">
                <a:solidFill>
                  <a:srgbClr val="333333"/>
                </a:solidFill>
                <a:effectLst/>
                <a:hlinkClick r:id="rId2"/>
              </a:rPr>
              <a:t>31.11.10</a:t>
            </a:r>
            <a:endParaRPr lang="en-GB" sz="1600" dirty="0"/>
          </a:p>
        </p:txBody>
      </p:sp>
      <p:pic>
        <p:nvPicPr>
          <p:cNvPr id="4" name="Picture 3">
            <a:extLst>
              <a:ext uri="{FF2B5EF4-FFF2-40B4-BE49-F238E27FC236}">
                <a16:creationId xmlns:a16="http://schemas.microsoft.com/office/drawing/2014/main" id="{B93BED5D-CF00-7FA8-D0C2-26F193457F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8680"/>
            <a:ext cx="5880308" cy="5875106"/>
          </a:xfrm>
          <a:prstGeom prst="rect">
            <a:avLst/>
          </a:prstGeom>
        </p:spPr>
      </p:pic>
    </p:spTree>
    <p:extLst>
      <p:ext uri="{BB962C8B-B14F-4D97-AF65-F5344CB8AC3E}">
        <p14:creationId xmlns:p14="http://schemas.microsoft.com/office/powerpoint/2010/main" val="2304968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17238" t="4662" r="2925" b="29155"/>
          <a:stretch/>
        </p:blipFill>
        <p:spPr>
          <a:xfrm>
            <a:off x="518295" y="260648"/>
            <a:ext cx="8107410" cy="5040560"/>
          </a:xfrm>
        </p:spPr>
      </p:pic>
      <p:sp>
        <p:nvSpPr>
          <p:cNvPr id="3" name="TextBox 2">
            <a:extLst>
              <a:ext uri="{FF2B5EF4-FFF2-40B4-BE49-F238E27FC236}">
                <a16:creationId xmlns:a16="http://schemas.microsoft.com/office/drawing/2014/main" id="{D3C54E57-1D3E-0960-B4F8-841ACF7868CC}"/>
              </a:ext>
            </a:extLst>
          </p:cNvPr>
          <p:cNvSpPr txBox="1"/>
          <p:nvPr/>
        </p:nvSpPr>
        <p:spPr>
          <a:xfrm>
            <a:off x="395536" y="5301208"/>
            <a:ext cx="8352928" cy="1508105"/>
          </a:xfrm>
          <a:prstGeom prst="rect">
            <a:avLst/>
          </a:prstGeom>
          <a:noFill/>
        </p:spPr>
        <p:txBody>
          <a:bodyPr wrap="square" rtlCol="0">
            <a:spAutoFit/>
          </a:bodyPr>
          <a:lstStyle/>
          <a:p>
            <a:r>
              <a:rPr lang="en-GB" sz="3200" b="1" dirty="0"/>
              <a:t>Ritual gifts, called votives</a:t>
            </a:r>
            <a:r>
              <a:rPr lang="en-GB" sz="2000" b="1" dirty="0"/>
              <a:t>. </a:t>
            </a:r>
            <a:r>
              <a:rPr lang="en-GB" sz="2000" dirty="0"/>
              <a:t>Ancient Greeks gave the gods gifts, known as a votive offerings. These helmets were given to Zeus at his sanctuary at Olympia. Other votives might take the form of statues, weapons, or temples.</a:t>
            </a:r>
          </a:p>
          <a:p>
            <a:r>
              <a:rPr lang="en-GB" sz="2000" dirty="0"/>
              <a:t>Teenagers usually dedicated their toys to Artemis when they finished puberty. </a:t>
            </a:r>
          </a:p>
        </p:txBody>
      </p:sp>
    </p:spTree>
    <p:extLst>
      <p:ext uri="{BB962C8B-B14F-4D97-AF65-F5344CB8AC3E}">
        <p14:creationId xmlns:p14="http://schemas.microsoft.com/office/powerpoint/2010/main" val="145825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55576" y="404664"/>
            <a:ext cx="7632848" cy="5976664"/>
          </a:xfrm>
        </p:spPr>
        <p:txBody>
          <a:bodyPr>
            <a:normAutofit lnSpcReduction="10000"/>
          </a:bodyPr>
          <a:lstStyle/>
          <a:p>
            <a:pPr marL="45720" indent="0">
              <a:buNone/>
            </a:pPr>
            <a:r>
              <a:rPr lang="en-GB" dirty="0"/>
              <a:t> </a:t>
            </a:r>
            <a:r>
              <a:rPr lang="en-GB" sz="3200" dirty="0"/>
              <a:t>“There is not so much gold in the world nor land so fair that we would take it for pay to join the common enemy and bring Greece under subjection. There are many compelling reasons against our doing so, even if we wished: the first and greatest is the burning of the temples and images of our gods – now ashes and rubble.... Again there is the Greek nation – the </a:t>
            </a:r>
            <a:r>
              <a:rPr lang="en-GB" sz="3200" b="1" dirty="0"/>
              <a:t>community of blood and language, temples and ritual, and our common customs</a:t>
            </a:r>
            <a:r>
              <a:rPr lang="en-GB" sz="3200" dirty="0"/>
              <a:t>.”</a:t>
            </a:r>
          </a:p>
          <a:p>
            <a:pPr marL="45720" indent="0">
              <a:buNone/>
            </a:pPr>
            <a:endParaRPr lang="en-GB" sz="3200" dirty="0"/>
          </a:p>
          <a:p>
            <a:pPr marL="45720" indent="0">
              <a:spcBef>
                <a:spcPts val="0"/>
              </a:spcBef>
              <a:buNone/>
            </a:pPr>
            <a:r>
              <a:rPr lang="en-GB" sz="3200" dirty="0"/>
              <a:t>Herodotus, </a:t>
            </a:r>
            <a:r>
              <a:rPr lang="en-GB" sz="3200" i="1" dirty="0"/>
              <a:t>Histories</a:t>
            </a:r>
            <a:r>
              <a:rPr lang="en-GB" sz="3200" dirty="0"/>
              <a:t>, 8.144</a:t>
            </a:r>
          </a:p>
          <a:p>
            <a:endParaRPr lang="en-GB" dirty="0"/>
          </a:p>
        </p:txBody>
      </p:sp>
    </p:spTree>
    <p:extLst>
      <p:ext uri="{BB962C8B-B14F-4D97-AF65-F5344CB8AC3E}">
        <p14:creationId xmlns:p14="http://schemas.microsoft.com/office/powerpoint/2010/main" val="1411653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l="6084" t="8732" r="5715" b="3844"/>
          <a:stretch/>
        </p:blipFill>
        <p:spPr>
          <a:xfrm>
            <a:off x="0" y="1196752"/>
            <a:ext cx="4576828" cy="4536504"/>
          </a:xfrm>
        </p:spPr>
      </p:pic>
      <p:sp>
        <p:nvSpPr>
          <p:cNvPr id="5" name="TextBox 4"/>
          <p:cNvSpPr txBox="1"/>
          <p:nvPr/>
        </p:nvSpPr>
        <p:spPr>
          <a:xfrm>
            <a:off x="4788024" y="1170654"/>
            <a:ext cx="4032448" cy="5632311"/>
          </a:xfrm>
          <a:prstGeom prst="rect">
            <a:avLst/>
          </a:prstGeom>
          <a:noFill/>
        </p:spPr>
        <p:txBody>
          <a:bodyPr wrap="square" rtlCol="0">
            <a:spAutoFit/>
          </a:bodyPr>
          <a:lstStyle/>
          <a:p>
            <a:pPr algn="r"/>
            <a:r>
              <a:rPr lang="en-GB" sz="2400" b="0" dirty="0"/>
              <a:t>‘Men create the gods in their own image…. But if cattle and horses or lions had hands, or were able to draw with their hands and do the work that men can do, horses would draw the forms of the gods like horses, and cattle like cattle, and they would make their bodies such as they each had themselves.’</a:t>
            </a:r>
            <a:br>
              <a:rPr lang="en-GB" sz="2400" b="0" dirty="0"/>
            </a:br>
            <a:endParaRPr lang="en-GB" sz="2400" b="0" dirty="0"/>
          </a:p>
          <a:p>
            <a:pPr algn="r"/>
            <a:r>
              <a:rPr lang="en-GB" sz="2400" dirty="0"/>
              <a:t>Xenophanes of Colophon</a:t>
            </a:r>
          </a:p>
          <a:p>
            <a:pPr algn="r"/>
            <a:r>
              <a:rPr lang="en-GB" sz="2400" dirty="0"/>
              <a:t>(c. 570-470BCE).</a:t>
            </a:r>
          </a:p>
          <a:p>
            <a:pPr algn="r"/>
            <a:endParaRPr lang="en-GB" sz="2400" dirty="0"/>
          </a:p>
        </p:txBody>
      </p:sp>
    </p:spTree>
    <p:extLst>
      <p:ext uri="{BB962C8B-B14F-4D97-AF65-F5344CB8AC3E}">
        <p14:creationId xmlns:p14="http://schemas.microsoft.com/office/powerpoint/2010/main" val="2878665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80D959-8212-F3EF-C10F-3C7B124C4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70205"/>
            <a:ext cx="4572001" cy="6383131"/>
          </a:xfrm>
          <a:prstGeom prst="rect">
            <a:avLst/>
          </a:prstGeom>
        </p:spPr>
      </p:pic>
      <p:pic>
        <p:nvPicPr>
          <p:cNvPr id="9" name="Picture 8">
            <a:extLst>
              <a:ext uri="{FF2B5EF4-FFF2-40B4-BE49-F238E27FC236}">
                <a16:creationId xmlns:a16="http://schemas.microsoft.com/office/drawing/2014/main" id="{C57070EB-2381-A46B-39D5-A9B1641C60E3}"/>
              </a:ext>
            </a:extLst>
          </p:cNvPr>
          <p:cNvPicPr>
            <a:picLocks noChangeAspect="1"/>
          </p:cNvPicPr>
          <p:nvPr/>
        </p:nvPicPr>
        <p:blipFill>
          <a:blip r:embed="rId3">
            <a:extLst>
              <a:ext uri="{28A0092B-C50C-407E-A947-70E740481C1C}">
                <a14:useLocalDpi xmlns:a14="http://schemas.microsoft.com/office/drawing/2010/main" val="0"/>
              </a:ext>
            </a:extLst>
          </a:blip>
          <a:srcRect t="8867"/>
          <a:stretch/>
        </p:blipFill>
        <p:spPr>
          <a:xfrm>
            <a:off x="8480" y="216648"/>
            <a:ext cx="4419503" cy="6020664"/>
          </a:xfrm>
          <a:prstGeom prst="rect">
            <a:avLst/>
          </a:prstGeom>
        </p:spPr>
      </p:pic>
      <p:sp>
        <p:nvSpPr>
          <p:cNvPr id="10" name="TextBox 9">
            <a:extLst>
              <a:ext uri="{FF2B5EF4-FFF2-40B4-BE49-F238E27FC236}">
                <a16:creationId xmlns:a16="http://schemas.microsoft.com/office/drawing/2014/main" id="{63D599D3-AA27-2043-EBAA-4D87F6837F1C}"/>
              </a:ext>
            </a:extLst>
          </p:cNvPr>
          <p:cNvSpPr txBox="1"/>
          <p:nvPr/>
        </p:nvSpPr>
        <p:spPr>
          <a:xfrm>
            <a:off x="179512" y="5962054"/>
            <a:ext cx="7920880" cy="923330"/>
          </a:xfrm>
          <a:prstGeom prst="rect">
            <a:avLst/>
          </a:prstGeom>
          <a:noFill/>
        </p:spPr>
        <p:txBody>
          <a:bodyPr wrap="square" rtlCol="0">
            <a:spAutoFit/>
          </a:bodyPr>
          <a:lstStyle/>
          <a:p>
            <a:r>
              <a:rPr lang="en-GB" dirty="0"/>
              <a:t>Two activity sheets available in:</a:t>
            </a:r>
          </a:p>
          <a:p>
            <a:r>
              <a:rPr lang="en-GB" sz="1800" i="1" dirty="0">
                <a:latin typeface="+mn-lt"/>
                <a:hlinkClick r:id="rId4"/>
              </a:rPr>
              <a:t>Teaching Ancient Greece. Lesson Plans, Vase Animations, and Resources</a:t>
            </a:r>
            <a:r>
              <a:rPr lang="en-GB" sz="1800" dirty="0">
                <a:latin typeface="+mn-lt"/>
              </a:rPr>
              <a:t>.</a:t>
            </a:r>
            <a:endParaRPr lang="en-GB" sz="1800" dirty="0"/>
          </a:p>
          <a:p>
            <a:endParaRPr lang="en-GB" dirty="0"/>
          </a:p>
        </p:txBody>
      </p:sp>
    </p:spTree>
    <p:extLst>
      <p:ext uri="{BB962C8B-B14F-4D97-AF65-F5344CB8AC3E}">
        <p14:creationId xmlns:p14="http://schemas.microsoft.com/office/powerpoint/2010/main" val="27824089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D405F4-9F46-6E08-4017-A28FDA8556E5}"/>
              </a:ext>
            </a:extLst>
          </p:cNvPr>
          <p:cNvSpPr txBox="1"/>
          <p:nvPr/>
        </p:nvSpPr>
        <p:spPr>
          <a:xfrm>
            <a:off x="251520" y="395654"/>
            <a:ext cx="4393664" cy="6524863"/>
          </a:xfrm>
          <a:prstGeom prst="rect">
            <a:avLst/>
          </a:prstGeom>
          <a:noFill/>
        </p:spPr>
        <p:txBody>
          <a:bodyPr wrap="square" rtlCol="0">
            <a:spAutoFit/>
          </a:bodyPr>
          <a:lstStyle/>
          <a:p>
            <a:r>
              <a:rPr lang="en-GB" sz="2000" dirty="0"/>
              <a:t>This PowerPoint was </a:t>
            </a:r>
            <a:r>
              <a:rPr lang="en-GB" sz="2000" dirty="0">
                <a:latin typeface="+mn-lt"/>
              </a:rPr>
              <a:t>developed to accompany the Open Access book,</a:t>
            </a:r>
            <a:br>
              <a:rPr lang="en-GB" sz="2000" dirty="0">
                <a:latin typeface="+mn-lt"/>
              </a:rPr>
            </a:br>
            <a:r>
              <a:rPr lang="en-GB" sz="2000" b="1" i="1" dirty="0">
                <a:latin typeface="+mn-lt"/>
                <a:hlinkClick r:id="rId2"/>
              </a:rPr>
              <a:t>Teaching Ancient Greece. Lesson Plans, Vase Animations, and Resources</a:t>
            </a:r>
            <a:r>
              <a:rPr lang="en-GB" sz="2000" dirty="0">
                <a:latin typeface="+mn-lt"/>
              </a:rPr>
              <a:t>.</a:t>
            </a:r>
            <a:endParaRPr lang="en-GB" sz="2000" dirty="0"/>
          </a:p>
          <a:p>
            <a:endParaRPr lang="en-GB" sz="1400" dirty="0"/>
          </a:p>
          <a:p>
            <a:pPr>
              <a:spcAft>
                <a:spcPts val="600"/>
              </a:spcAft>
            </a:pPr>
            <a:r>
              <a:rPr lang="en-GB" sz="2000" dirty="0"/>
              <a:t>The book includes lesson plans and other activities based around these five vases and animations made from those vases.</a:t>
            </a:r>
          </a:p>
          <a:p>
            <a:pPr>
              <a:spcAft>
                <a:spcPts val="600"/>
              </a:spcAft>
            </a:pPr>
            <a:r>
              <a:rPr lang="en-GB" sz="2000" dirty="0"/>
              <a:t>The gods featured are Iris, Zeus with Nike and Athena, Dionysus, and Herakles, plus the mortal Sappho.</a:t>
            </a:r>
          </a:p>
          <a:p>
            <a:endParaRPr lang="en-GB" sz="1400" dirty="0"/>
          </a:p>
          <a:p>
            <a:r>
              <a:rPr lang="en-GB" sz="2000" dirty="0"/>
              <a:t>The animations and short documentaries based on these vases can be found at:</a:t>
            </a:r>
          </a:p>
          <a:p>
            <a:pPr>
              <a:spcAft>
                <a:spcPts val="600"/>
              </a:spcAft>
            </a:pPr>
            <a:r>
              <a:rPr lang="en-GB" sz="2000" dirty="0">
                <a:hlinkClick r:id="rId3"/>
              </a:rPr>
              <a:t>https://panoply.org.uk/our-mythical-childhood</a:t>
            </a:r>
            <a:endParaRPr lang="en-GB" sz="2000" dirty="0"/>
          </a:p>
          <a:p>
            <a:pPr>
              <a:spcAft>
                <a:spcPts val="600"/>
              </a:spcAft>
            </a:pPr>
            <a:r>
              <a:rPr lang="en-GB" sz="2000" dirty="0"/>
              <a:t>along with other animations and resources.</a:t>
            </a:r>
          </a:p>
        </p:txBody>
      </p:sp>
      <p:pic>
        <p:nvPicPr>
          <p:cNvPr id="6" name="Picture 5">
            <a:extLst>
              <a:ext uri="{FF2B5EF4-FFF2-40B4-BE49-F238E27FC236}">
                <a16:creationId xmlns:a16="http://schemas.microsoft.com/office/drawing/2014/main" id="{27811D34-32AE-4B7B-A29D-1748C85C4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9939" y="427068"/>
            <a:ext cx="3746693" cy="5664491"/>
          </a:xfrm>
          <a:prstGeom prst="rect">
            <a:avLst/>
          </a:prstGeom>
        </p:spPr>
      </p:pic>
    </p:spTree>
    <p:extLst>
      <p:ext uri="{BB962C8B-B14F-4D97-AF65-F5344CB8AC3E}">
        <p14:creationId xmlns:p14="http://schemas.microsoft.com/office/powerpoint/2010/main" val="8588300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CA559C-FCCE-99B8-C28F-F7E2ACBA60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008" y="427068"/>
            <a:ext cx="2983095" cy="1687305"/>
          </a:xfrm>
          <a:prstGeom prst="rect">
            <a:avLst/>
          </a:prstGeom>
        </p:spPr>
      </p:pic>
      <p:sp>
        <p:nvSpPr>
          <p:cNvPr id="4" name="TextBox 3">
            <a:extLst>
              <a:ext uri="{FF2B5EF4-FFF2-40B4-BE49-F238E27FC236}">
                <a16:creationId xmlns:a16="http://schemas.microsoft.com/office/drawing/2014/main" id="{7DD405F4-9F46-6E08-4017-A28FDA8556E5}"/>
              </a:ext>
            </a:extLst>
          </p:cNvPr>
          <p:cNvSpPr txBox="1"/>
          <p:nvPr/>
        </p:nvSpPr>
        <p:spPr>
          <a:xfrm>
            <a:off x="443060" y="2537149"/>
            <a:ext cx="4128940" cy="3524042"/>
          </a:xfrm>
          <a:prstGeom prst="rect">
            <a:avLst/>
          </a:prstGeom>
          <a:noFill/>
        </p:spPr>
        <p:txBody>
          <a:bodyPr wrap="square" rtlCol="0">
            <a:spAutoFit/>
          </a:bodyPr>
          <a:lstStyle/>
          <a:p>
            <a:r>
              <a:rPr lang="en-GB" dirty="0"/>
              <a:t>This PowerPoint was made by</a:t>
            </a:r>
          </a:p>
          <a:p>
            <a:pPr>
              <a:spcAft>
                <a:spcPts val="600"/>
              </a:spcAft>
            </a:pPr>
            <a:r>
              <a:rPr lang="en-GB" dirty="0"/>
              <a:t>Dr Sonya Nevin of the Panoply Vase Animation Project, for the ERC-funded project </a:t>
            </a:r>
            <a:r>
              <a:rPr lang="en-GB" i="1" dirty="0"/>
              <a:t>Our Mythical Childhood</a:t>
            </a:r>
            <a:r>
              <a:rPr lang="en-GB" dirty="0"/>
              <a:t>: </a:t>
            </a:r>
            <a:r>
              <a:rPr lang="en-GB" dirty="0">
                <a:hlinkClick r:id="rId3"/>
              </a:rPr>
              <a:t>http://www.omc.obta.al.uw.edu.pl/</a:t>
            </a:r>
            <a:r>
              <a:rPr lang="en-GB" dirty="0"/>
              <a:t> </a:t>
            </a:r>
          </a:p>
          <a:p>
            <a:pPr>
              <a:spcAft>
                <a:spcPts val="600"/>
              </a:spcAft>
            </a:pPr>
            <a:r>
              <a:rPr lang="en-GB" dirty="0"/>
              <a:t>Feel free to use this PowerPoint for educational purposes, including editing it.</a:t>
            </a:r>
          </a:p>
          <a:p>
            <a:pPr>
              <a:spcAft>
                <a:spcPts val="600"/>
              </a:spcAft>
            </a:pPr>
            <a:r>
              <a:rPr lang="en-GB" dirty="0"/>
              <a:t>Please do not post it online. If you would like to share it, please share its </a:t>
            </a:r>
            <a:r>
              <a:rPr lang="en-GB" dirty="0" err="1"/>
              <a:t>url</a:t>
            </a:r>
            <a:r>
              <a:rPr lang="en-GB" dirty="0"/>
              <a:t>.</a:t>
            </a:r>
          </a:p>
          <a:p>
            <a:pPr>
              <a:spcAft>
                <a:spcPts val="600"/>
              </a:spcAft>
            </a:pPr>
            <a:r>
              <a:rPr lang="en-GB" dirty="0"/>
              <a:t>The PowerPoint can be downloaded from:</a:t>
            </a:r>
          </a:p>
          <a:p>
            <a:pPr>
              <a:spcAft>
                <a:spcPts val="600"/>
              </a:spcAft>
            </a:pPr>
            <a:r>
              <a:rPr lang="en-GB" dirty="0">
                <a:hlinkClick r:id="rId4"/>
              </a:rPr>
              <a:t>https://panoply.org.uk/further-resources</a:t>
            </a:r>
            <a:r>
              <a:rPr lang="en-GB" dirty="0"/>
              <a:t> </a:t>
            </a:r>
          </a:p>
        </p:txBody>
      </p:sp>
      <p:pic>
        <p:nvPicPr>
          <p:cNvPr id="6" name="Picture 5">
            <a:extLst>
              <a:ext uri="{FF2B5EF4-FFF2-40B4-BE49-F238E27FC236}">
                <a16:creationId xmlns:a16="http://schemas.microsoft.com/office/drawing/2014/main" id="{27811D34-32AE-4B7B-A29D-1748C85C4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9939" y="427068"/>
            <a:ext cx="3746693" cy="5664491"/>
          </a:xfrm>
          <a:prstGeom prst="rect">
            <a:avLst/>
          </a:prstGeom>
        </p:spPr>
      </p:pic>
    </p:spTree>
    <p:extLst>
      <p:ext uri="{BB962C8B-B14F-4D97-AF65-F5344CB8AC3E}">
        <p14:creationId xmlns:p14="http://schemas.microsoft.com/office/powerpoint/2010/main" val="353465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5E87-4A4A-6BA1-1D99-5546BEE51701}"/>
              </a:ext>
            </a:extLst>
          </p:cNvPr>
          <p:cNvSpPr>
            <a:spLocks noGrp="1"/>
          </p:cNvSpPr>
          <p:nvPr>
            <p:ph type="title"/>
          </p:nvPr>
        </p:nvSpPr>
        <p:spPr>
          <a:xfrm>
            <a:off x="457200" y="2420888"/>
            <a:ext cx="8229600" cy="1143000"/>
          </a:xfrm>
        </p:spPr>
        <p:txBody>
          <a:bodyPr>
            <a:normAutofit fontScale="90000"/>
          </a:bodyPr>
          <a:lstStyle/>
          <a:p>
            <a:r>
              <a:rPr lang="en-GB" dirty="0">
                <a:latin typeface="+mn-lt"/>
              </a:rPr>
              <a:t>Let’s meet some of the</a:t>
            </a:r>
            <a:br>
              <a:rPr lang="en-GB" dirty="0">
                <a:latin typeface="+mn-lt"/>
              </a:rPr>
            </a:br>
            <a:r>
              <a:rPr lang="en-GB" dirty="0">
                <a:latin typeface="+mn-lt"/>
              </a:rPr>
              <a:t>gods and goddesses</a:t>
            </a:r>
            <a:br>
              <a:rPr lang="en-GB" dirty="0">
                <a:latin typeface="+mn-lt"/>
              </a:rPr>
            </a:br>
            <a:r>
              <a:rPr lang="en-GB" dirty="0">
                <a:latin typeface="+mn-lt"/>
              </a:rPr>
              <a:t>and see how the ancient Greeks represented them on their pottery.</a:t>
            </a:r>
            <a:br>
              <a:rPr lang="en-GB" dirty="0">
                <a:latin typeface="+mn-lt"/>
              </a:rPr>
            </a:br>
            <a:br>
              <a:rPr lang="en-GB" dirty="0">
                <a:latin typeface="+mn-lt"/>
              </a:rPr>
            </a:br>
            <a:r>
              <a:rPr lang="en-GB" dirty="0">
                <a:latin typeface="+mn-lt"/>
              </a:rPr>
              <a:t>The vases you will see were made by ancient Greeks between around 550BCE – 400BCE.</a:t>
            </a:r>
          </a:p>
        </p:txBody>
      </p:sp>
    </p:spTree>
    <p:extLst>
      <p:ext uri="{BB962C8B-B14F-4D97-AF65-F5344CB8AC3E}">
        <p14:creationId xmlns:p14="http://schemas.microsoft.com/office/powerpoint/2010/main" val="3044333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865716-D837-2437-E4AD-55EF8688BBDB}"/>
              </a:ext>
            </a:extLst>
          </p:cNvPr>
          <p:cNvPicPr>
            <a:picLocks noChangeAspect="1"/>
          </p:cNvPicPr>
          <p:nvPr/>
        </p:nvPicPr>
        <p:blipFill>
          <a:blip r:embed="rId2" cstate="print">
            <a:extLst>
              <a:ext uri="{28A0092B-C50C-407E-A947-70E740481C1C}">
                <a14:useLocalDpi xmlns:a14="http://schemas.microsoft.com/office/drawing/2010/main" val="0"/>
              </a:ext>
            </a:extLst>
          </a:blip>
          <a:srcRect l="10625" r="13776"/>
          <a:stretch/>
        </p:blipFill>
        <p:spPr>
          <a:xfrm>
            <a:off x="1187624" y="718691"/>
            <a:ext cx="6912768" cy="6094685"/>
          </a:xfrm>
          <a:prstGeom prst="rect">
            <a:avLst/>
          </a:prstGeom>
        </p:spPr>
      </p:pic>
      <p:sp>
        <p:nvSpPr>
          <p:cNvPr id="6" name="TextBox 5">
            <a:extLst>
              <a:ext uri="{FF2B5EF4-FFF2-40B4-BE49-F238E27FC236}">
                <a16:creationId xmlns:a16="http://schemas.microsoft.com/office/drawing/2014/main" id="{691B4928-58D6-B6C2-7DF8-486C94DA1F4F}"/>
              </a:ext>
            </a:extLst>
          </p:cNvPr>
          <p:cNvSpPr txBox="1"/>
          <p:nvPr/>
        </p:nvSpPr>
        <p:spPr>
          <a:xfrm>
            <a:off x="6120172" y="573648"/>
            <a:ext cx="2952328" cy="1631216"/>
          </a:xfrm>
          <a:prstGeom prst="rect">
            <a:avLst/>
          </a:prstGeom>
          <a:noFill/>
        </p:spPr>
        <p:txBody>
          <a:bodyPr wrap="square" rtlCol="0">
            <a:spAutoFit/>
          </a:bodyPr>
          <a:lstStyle/>
          <a:p>
            <a:r>
              <a:rPr lang="en-GB" sz="2000" dirty="0"/>
              <a:t>We can recognise Zeus by his beard and the thunderbolt that he holds.</a:t>
            </a:r>
          </a:p>
          <a:p>
            <a:r>
              <a:rPr lang="en-GB" sz="2000" dirty="0"/>
              <a:t>He is often shown seated, as he is here.</a:t>
            </a:r>
          </a:p>
        </p:txBody>
      </p:sp>
      <p:sp>
        <p:nvSpPr>
          <p:cNvPr id="2" name="TextBox 1">
            <a:extLst>
              <a:ext uri="{FF2B5EF4-FFF2-40B4-BE49-F238E27FC236}">
                <a16:creationId xmlns:a16="http://schemas.microsoft.com/office/drawing/2014/main" id="{946AE60F-3FFF-0FC5-B40D-9C48A368BA83}"/>
              </a:ext>
            </a:extLst>
          </p:cNvPr>
          <p:cNvSpPr txBox="1"/>
          <p:nvPr/>
        </p:nvSpPr>
        <p:spPr>
          <a:xfrm>
            <a:off x="179512" y="507151"/>
            <a:ext cx="3744416" cy="4524315"/>
          </a:xfrm>
          <a:prstGeom prst="rect">
            <a:avLst/>
          </a:prstGeom>
          <a:noFill/>
        </p:spPr>
        <p:txBody>
          <a:bodyPr wrap="square" rtlCol="0">
            <a:spAutoFit/>
          </a:bodyPr>
          <a:lstStyle/>
          <a:p>
            <a:r>
              <a:rPr lang="en-GB" sz="3200" b="1" dirty="0"/>
              <a:t>Zeus</a:t>
            </a:r>
          </a:p>
          <a:p>
            <a:r>
              <a:rPr lang="en-GB" sz="2000" dirty="0"/>
              <a:t>Zeus, son of Cronus and Rhea</a:t>
            </a:r>
          </a:p>
          <a:p>
            <a:r>
              <a:rPr lang="en-GB" sz="2000" dirty="0"/>
              <a:t>is the most powerful god.</a:t>
            </a:r>
          </a:p>
          <a:p>
            <a:r>
              <a:rPr lang="en-GB" sz="2000" dirty="0"/>
              <a:t>He is </a:t>
            </a:r>
            <a:r>
              <a:rPr lang="en-GB" sz="2000" b="1" dirty="0"/>
              <a:t>King of the Gods</a:t>
            </a:r>
            <a:r>
              <a:rPr lang="en-GB" sz="2000" dirty="0"/>
              <a:t>,</a:t>
            </a:r>
          </a:p>
          <a:p>
            <a:r>
              <a:rPr lang="en-GB" sz="2000" dirty="0"/>
              <a:t>ruling with his wife, Hera.</a:t>
            </a:r>
          </a:p>
          <a:p>
            <a:endParaRPr lang="en-GB" dirty="0"/>
          </a:p>
          <a:p>
            <a:r>
              <a:rPr lang="en-GB" sz="2000" dirty="0"/>
              <a:t>Zeus is father</a:t>
            </a:r>
          </a:p>
          <a:p>
            <a:r>
              <a:rPr lang="en-GB" sz="2000" dirty="0"/>
              <a:t>to many gods</a:t>
            </a:r>
          </a:p>
          <a:p>
            <a:r>
              <a:rPr lang="en-GB" sz="2000" dirty="0"/>
              <a:t>and heroes.</a:t>
            </a:r>
          </a:p>
          <a:p>
            <a:endParaRPr lang="en-GB" sz="2000" dirty="0"/>
          </a:p>
          <a:p>
            <a:r>
              <a:rPr lang="en-GB" sz="2000" dirty="0"/>
              <a:t>He rules the </a:t>
            </a:r>
            <a:r>
              <a:rPr lang="en-GB" sz="2000" b="1" dirty="0"/>
              <a:t>skies</a:t>
            </a:r>
          </a:p>
          <a:p>
            <a:r>
              <a:rPr lang="en-GB" sz="2000" dirty="0"/>
              <a:t>and oversees</a:t>
            </a:r>
          </a:p>
          <a:p>
            <a:r>
              <a:rPr lang="en-GB" sz="2000" b="1" dirty="0"/>
              <a:t>justice</a:t>
            </a:r>
            <a:r>
              <a:rPr lang="en-GB" sz="2000" dirty="0"/>
              <a:t>.</a:t>
            </a:r>
          </a:p>
          <a:p>
            <a:endParaRPr lang="en-GB" dirty="0"/>
          </a:p>
        </p:txBody>
      </p:sp>
      <p:sp>
        <p:nvSpPr>
          <p:cNvPr id="3" name="TextBox 2">
            <a:extLst>
              <a:ext uri="{FF2B5EF4-FFF2-40B4-BE49-F238E27FC236}">
                <a16:creationId xmlns:a16="http://schemas.microsoft.com/office/drawing/2014/main" id="{67B25913-AEA2-2E73-AB3C-8BBEC89D0C88}"/>
              </a:ext>
            </a:extLst>
          </p:cNvPr>
          <p:cNvSpPr txBox="1"/>
          <p:nvPr/>
        </p:nvSpPr>
        <p:spPr>
          <a:xfrm>
            <a:off x="5832140" y="5589240"/>
            <a:ext cx="3240360" cy="1107996"/>
          </a:xfrm>
          <a:prstGeom prst="rect">
            <a:avLst/>
          </a:prstGeom>
          <a:noFill/>
        </p:spPr>
        <p:txBody>
          <a:bodyPr wrap="square" rtlCol="0">
            <a:spAutoFit/>
          </a:bodyPr>
          <a:lstStyle/>
          <a:p>
            <a:pPr algn="r"/>
            <a:r>
              <a:rPr lang="en-GB" sz="1600" dirty="0"/>
              <a:t>National Museum in Warsaw, Poland,</a:t>
            </a:r>
            <a:r>
              <a:rPr lang="en-GB" sz="1600" b="0" i="0" u="none" strike="noStrike" baseline="0" dirty="0">
                <a:solidFill>
                  <a:srgbClr val="000000"/>
                </a:solidFill>
              </a:rPr>
              <a:t> 142460 MNW.</a:t>
            </a:r>
          </a:p>
          <a:p>
            <a:pPr algn="r"/>
            <a:r>
              <a:rPr lang="en-GB" sz="1600" dirty="0">
                <a:solidFill>
                  <a:srgbClr val="000000"/>
                </a:solidFill>
                <a:hlinkClick r:id="rId3"/>
              </a:rPr>
              <a:t>See this scene animated</a:t>
            </a:r>
            <a:endParaRPr lang="en-GB" sz="1600" dirty="0">
              <a:solidFill>
                <a:srgbClr val="000000"/>
              </a:solidFill>
            </a:endParaRPr>
          </a:p>
          <a:p>
            <a:endParaRPr lang="en-GB" dirty="0"/>
          </a:p>
        </p:txBody>
      </p:sp>
    </p:spTree>
    <p:extLst>
      <p:ext uri="{BB962C8B-B14F-4D97-AF65-F5344CB8AC3E}">
        <p14:creationId xmlns:p14="http://schemas.microsoft.com/office/powerpoint/2010/main" val="1848700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66B2DD-7D0A-0E93-F485-83FD87F72C7C}"/>
              </a:ext>
            </a:extLst>
          </p:cNvPr>
          <p:cNvPicPr>
            <a:picLocks noChangeAspect="1"/>
          </p:cNvPicPr>
          <p:nvPr/>
        </p:nvPicPr>
        <p:blipFill>
          <a:blip r:embed="rId2">
            <a:extLst>
              <a:ext uri="{28A0092B-C50C-407E-A947-70E740481C1C}">
                <a14:useLocalDpi xmlns:a14="http://schemas.microsoft.com/office/drawing/2010/main" val="0"/>
              </a:ext>
            </a:extLst>
          </a:blip>
          <a:srcRect l="35038" t="25567" r="38975" b="29536"/>
          <a:stretch/>
        </p:blipFill>
        <p:spPr>
          <a:xfrm>
            <a:off x="1727684" y="153727"/>
            <a:ext cx="5688632" cy="6550546"/>
          </a:xfrm>
          <a:prstGeom prst="rect">
            <a:avLst/>
          </a:prstGeom>
        </p:spPr>
      </p:pic>
    </p:spTree>
    <p:extLst>
      <p:ext uri="{BB962C8B-B14F-4D97-AF65-F5344CB8AC3E}">
        <p14:creationId xmlns:p14="http://schemas.microsoft.com/office/powerpoint/2010/main" val="3943862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2F185E-7830-B3DE-F940-9FD37F7C6E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74" t="9051" r="6674" b="9051"/>
          <a:stretch/>
        </p:blipFill>
        <p:spPr>
          <a:xfrm>
            <a:off x="0" y="0"/>
            <a:ext cx="5099539" cy="6858000"/>
          </a:xfrm>
          <a:prstGeom prst="rect">
            <a:avLst/>
          </a:prstGeom>
        </p:spPr>
      </p:pic>
      <p:sp>
        <p:nvSpPr>
          <p:cNvPr id="6" name="TextBox 5">
            <a:extLst>
              <a:ext uri="{FF2B5EF4-FFF2-40B4-BE49-F238E27FC236}">
                <a16:creationId xmlns:a16="http://schemas.microsoft.com/office/drawing/2014/main" id="{8C948FF3-16E3-DA8A-8AC3-AFA4619D6D9C}"/>
              </a:ext>
            </a:extLst>
          </p:cNvPr>
          <p:cNvSpPr txBox="1"/>
          <p:nvPr/>
        </p:nvSpPr>
        <p:spPr>
          <a:xfrm>
            <a:off x="5436096" y="116632"/>
            <a:ext cx="3600400" cy="6571030"/>
          </a:xfrm>
          <a:prstGeom prst="rect">
            <a:avLst/>
          </a:prstGeom>
          <a:noFill/>
        </p:spPr>
        <p:txBody>
          <a:bodyPr wrap="square" rtlCol="0">
            <a:spAutoFit/>
          </a:bodyPr>
          <a:lstStyle/>
          <a:p>
            <a:r>
              <a:rPr lang="en-GB" sz="3200" b="1" dirty="0"/>
              <a:t>Hera</a:t>
            </a:r>
          </a:p>
          <a:p>
            <a:r>
              <a:rPr lang="en-GB" sz="2000" dirty="0"/>
              <a:t>Hera, daughter of Cronus and Rhea is the </a:t>
            </a:r>
            <a:r>
              <a:rPr lang="en-GB" sz="2000" b="1" dirty="0"/>
              <a:t>Queen of the Gods</a:t>
            </a:r>
            <a:r>
              <a:rPr lang="en-GB" sz="2000" dirty="0"/>
              <a:t>. </a:t>
            </a:r>
          </a:p>
          <a:p>
            <a:r>
              <a:rPr lang="en-GB" sz="2000" dirty="0"/>
              <a:t>She is married to Zeus.</a:t>
            </a:r>
          </a:p>
          <a:p>
            <a:r>
              <a:rPr lang="en-GB" sz="2000" dirty="0"/>
              <a:t>Hera is associated with </a:t>
            </a:r>
            <a:r>
              <a:rPr lang="en-GB" sz="2000" b="1" dirty="0"/>
              <a:t>royalty</a:t>
            </a:r>
            <a:r>
              <a:rPr lang="en-GB" sz="2000" dirty="0"/>
              <a:t> and she oversees </a:t>
            </a:r>
            <a:r>
              <a:rPr lang="en-GB" sz="2000" b="1" dirty="0"/>
              <a:t>marriage</a:t>
            </a:r>
            <a:r>
              <a:rPr lang="en-GB" sz="2000" dirty="0"/>
              <a:t>.</a:t>
            </a:r>
          </a:p>
          <a:p>
            <a:endParaRPr lang="en-GB" sz="1400" dirty="0"/>
          </a:p>
          <a:p>
            <a:r>
              <a:rPr lang="en-GB" sz="2000" dirty="0"/>
              <a:t>She is the mother of her children with Zeus: Ares, Hebe, and Eileithyia, and she is the mother of the monster Typhon and the god Hephaestus</a:t>
            </a:r>
            <a:r>
              <a:rPr lang="en-GB" dirty="0"/>
              <a:t>.</a:t>
            </a:r>
          </a:p>
          <a:p>
            <a:endParaRPr lang="en-GB" sz="1400" dirty="0"/>
          </a:p>
          <a:p>
            <a:r>
              <a:rPr lang="en-GB" sz="2000" dirty="0"/>
              <a:t>Here, Hera is in the centre, taking part in the Judgement of Paris, with Athena and Aphrodite.</a:t>
            </a:r>
          </a:p>
          <a:p>
            <a:pPr>
              <a:spcAft>
                <a:spcPts val="600"/>
              </a:spcAft>
            </a:pPr>
            <a:r>
              <a:rPr lang="en-GB" sz="2000" dirty="0"/>
              <a:t>We can often identify her by a crown or a peacock, although she doesn’t always have them.</a:t>
            </a:r>
          </a:p>
          <a:p>
            <a:pPr algn="ctr"/>
            <a:r>
              <a:rPr lang="en-GB" sz="1600" b="0" i="0" dirty="0">
                <a:solidFill>
                  <a:srgbClr val="000000"/>
                </a:solidFill>
                <a:effectLst/>
                <a:hlinkClick r:id="rId3"/>
              </a:rPr>
              <a:t>British Museum 1836,0224.122</a:t>
            </a:r>
            <a:endParaRPr lang="en-GB" sz="1600" b="0" i="0" dirty="0">
              <a:solidFill>
                <a:srgbClr val="000000"/>
              </a:solidFill>
              <a:effectLst/>
            </a:endParaRPr>
          </a:p>
        </p:txBody>
      </p:sp>
      <p:sp>
        <p:nvSpPr>
          <p:cNvPr id="2" name="Oval 1">
            <a:extLst>
              <a:ext uri="{FF2B5EF4-FFF2-40B4-BE49-F238E27FC236}">
                <a16:creationId xmlns:a16="http://schemas.microsoft.com/office/drawing/2014/main" id="{1738F524-285E-5032-C9A4-CECEFD55FF27}"/>
              </a:ext>
            </a:extLst>
          </p:cNvPr>
          <p:cNvSpPr/>
          <p:nvPr/>
        </p:nvSpPr>
        <p:spPr>
          <a:xfrm rot="673376">
            <a:off x="1619621" y="1618848"/>
            <a:ext cx="864096" cy="2304256"/>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500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1580</TotalTime>
  <Words>3843</Words>
  <Application>Microsoft Office PowerPoint</Application>
  <PresentationFormat>On-screen Show (4:3)</PresentationFormat>
  <Paragraphs>413</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Helvetica Neue</vt:lpstr>
      <vt:lpstr>Times New Roman</vt:lpstr>
      <vt:lpstr>Office Theme</vt:lpstr>
      <vt:lpstr>The Ancient Greek Gods and Goddesses  This PowerPoint was developed to accompany Teaching Ancient Greece. Lesson Plans, Vase Animations, and Resources edited by Sonya Nevin.  Teaching Ancient Greece is an Open Access publication available for free download from the University of Warsaw Press.  This PowerPoint can also be used independently of Teaching Ancient Greece. </vt:lpstr>
      <vt:lpstr>PowerPoint Presentation</vt:lpstr>
      <vt:lpstr>PowerPoint Presentation</vt:lpstr>
      <vt:lpstr>There were many other gods! Do you recognise any of their names?</vt:lpstr>
      <vt:lpstr>There were other immortals, such as:</vt:lpstr>
      <vt:lpstr>Let’s meet some of the gods and goddesses and see how the ancient Greeks represented them on their pottery.  The vases you will see were made by ancient Greeks between around 550BCE – 400BCE.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Satyrs and maenads dance around Dionysus (in the centre).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were many ways to honour the gods in ancient Greece</vt:lpstr>
      <vt:lpstr>PowerPoint Presentation</vt:lpstr>
      <vt:lpstr>PowerPoint Presentation</vt:lpstr>
      <vt:lpstr>PowerPoint Presentation</vt:lpstr>
      <vt:lpstr>This amphora shows a soldier bidding goodbye to his family as he leaves home. The woman on the far left holds a jug and bowl ready for making a libation.  See this scene animated.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Heracles and the Erymanthian Boar</dc:title>
  <dc:creator>Sonya Nevin</dc:creator>
  <cp:lastModifiedBy>Sonya Nevin</cp:lastModifiedBy>
  <cp:revision>156</cp:revision>
  <dcterms:created xsi:type="dcterms:W3CDTF">2021-04-21T17:28:29Z</dcterms:created>
  <dcterms:modified xsi:type="dcterms:W3CDTF">2024-10-04T11:15:20Z</dcterms:modified>
</cp:coreProperties>
</file>