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2" r:id="rId2"/>
    <p:sldId id="256" r:id="rId3"/>
    <p:sldId id="293" r:id="rId4"/>
    <p:sldId id="290" r:id="rId5"/>
    <p:sldId id="272" r:id="rId6"/>
    <p:sldId id="294" r:id="rId7"/>
    <p:sldId id="296" r:id="rId8"/>
    <p:sldId id="295" r:id="rId9"/>
    <p:sldId id="275" r:id="rId10"/>
    <p:sldId id="304" r:id="rId11"/>
    <p:sldId id="274" r:id="rId12"/>
    <p:sldId id="305" r:id="rId13"/>
    <p:sldId id="311" r:id="rId14"/>
    <p:sldId id="258" r:id="rId15"/>
    <p:sldId id="315" r:id="rId16"/>
    <p:sldId id="316" r:id="rId17"/>
    <p:sldId id="312" r:id="rId18"/>
    <p:sldId id="314" r:id="rId19"/>
    <p:sldId id="306" r:id="rId20"/>
    <p:sldId id="307" r:id="rId21"/>
    <p:sldId id="30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5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 d="1"/>
        <a:sy n="1" d="1"/>
      </p:scale>
      <p:origin x="0" y="0"/>
    </p:cViewPr>
  </p:notesTextViewPr>
  <p:sorterViewPr>
    <p:cViewPr>
      <p:scale>
        <a:sx n="100" d="100"/>
        <a:sy n="100" d="100"/>
      </p:scale>
      <p:origin x="0" y="16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907411-F1D5-47C6-82FB-E89BAB39256A}" type="datetimeFigureOut">
              <a:rPr lang="en-GB" smtClean="0"/>
              <a:t>16/11/2021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94128E-C5BA-4005-803C-11FEF11B99F7}" type="slidenum">
              <a:rPr lang="en-GB" smtClean="0"/>
              <a:t>‹#›</a:t>
            </a:fld>
            <a:endParaRPr lang="en-GB"/>
          </a:p>
        </p:txBody>
      </p:sp>
    </p:spTree>
    <p:extLst>
      <p:ext uri="{BB962C8B-B14F-4D97-AF65-F5344CB8AC3E}">
        <p14:creationId xmlns:p14="http://schemas.microsoft.com/office/powerpoint/2010/main" val="658075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D320542-C6B6-49C7-908C-68E0255F841F}" type="datetimeFigureOut">
              <a:rPr lang="en-GB" smtClean="0"/>
              <a:t>16/11/2021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6E8388-3AB0-416C-8461-DDD7B3EE34F9}" type="slidenum">
              <a:rPr lang="en-GB" smtClean="0"/>
              <a:t>‹#›</a:t>
            </a:fld>
            <a:endParaRPr lang="en-GB"/>
          </a:p>
        </p:txBody>
      </p:sp>
    </p:spTree>
    <p:extLst>
      <p:ext uri="{BB962C8B-B14F-4D97-AF65-F5344CB8AC3E}">
        <p14:creationId xmlns:p14="http://schemas.microsoft.com/office/powerpoint/2010/main" val="260389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320542-C6B6-49C7-908C-68E0255F841F}" type="datetimeFigureOut">
              <a:rPr lang="en-GB" smtClean="0"/>
              <a:t>16/11/2021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6E8388-3AB0-416C-8461-DDD7B3EE34F9}" type="slidenum">
              <a:rPr lang="en-GB" smtClean="0"/>
              <a:t>‹#›</a:t>
            </a:fld>
            <a:endParaRPr lang="en-GB"/>
          </a:p>
        </p:txBody>
      </p:sp>
    </p:spTree>
    <p:extLst>
      <p:ext uri="{BB962C8B-B14F-4D97-AF65-F5344CB8AC3E}">
        <p14:creationId xmlns:p14="http://schemas.microsoft.com/office/powerpoint/2010/main" val="582197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320542-C6B6-49C7-908C-68E0255F841F}" type="datetimeFigureOut">
              <a:rPr lang="en-GB" smtClean="0"/>
              <a:t>16/11/2021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6E8388-3AB0-416C-8461-DDD7B3EE34F9}" type="slidenum">
              <a:rPr lang="en-GB" smtClean="0"/>
              <a:t>‹#›</a:t>
            </a:fld>
            <a:endParaRPr lang="en-GB"/>
          </a:p>
        </p:txBody>
      </p:sp>
    </p:spTree>
    <p:extLst>
      <p:ext uri="{BB962C8B-B14F-4D97-AF65-F5344CB8AC3E}">
        <p14:creationId xmlns:p14="http://schemas.microsoft.com/office/powerpoint/2010/main" val="288586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320542-C6B6-49C7-908C-68E0255F841F}" type="datetimeFigureOut">
              <a:rPr lang="en-GB" smtClean="0"/>
              <a:t>16/11/2021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6E8388-3AB0-416C-8461-DDD7B3EE34F9}" type="slidenum">
              <a:rPr lang="en-GB" smtClean="0"/>
              <a:t>‹#›</a:t>
            </a:fld>
            <a:endParaRPr lang="en-GB"/>
          </a:p>
        </p:txBody>
      </p:sp>
    </p:spTree>
    <p:extLst>
      <p:ext uri="{BB962C8B-B14F-4D97-AF65-F5344CB8AC3E}">
        <p14:creationId xmlns:p14="http://schemas.microsoft.com/office/powerpoint/2010/main" val="2480053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320542-C6B6-49C7-908C-68E0255F841F}" type="datetimeFigureOut">
              <a:rPr lang="en-GB" smtClean="0"/>
              <a:t>16/11/2021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6E8388-3AB0-416C-8461-DDD7B3EE34F9}" type="slidenum">
              <a:rPr lang="en-GB" smtClean="0"/>
              <a:t>‹#›</a:t>
            </a:fld>
            <a:endParaRPr lang="en-GB"/>
          </a:p>
        </p:txBody>
      </p:sp>
    </p:spTree>
    <p:extLst>
      <p:ext uri="{BB962C8B-B14F-4D97-AF65-F5344CB8AC3E}">
        <p14:creationId xmlns:p14="http://schemas.microsoft.com/office/powerpoint/2010/main" val="250569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D320542-C6B6-49C7-908C-68E0255F841F}" type="datetimeFigureOut">
              <a:rPr lang="en-GB" smtClean="0"/>
              <a:t>16/11/2021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6E8388-3AB0-416C-8461-DDD7B3EE34F9}" type="slidenum">
              <a:rPr lang="en-GB" smtClean="0"/>
              <a:t>‹#›</a:t>
            </a:fld>
            <a:endParaRPr lang="en-GB"/>
          </a:p>
        </p:txBody>
      </p:sp>
    </p:spTree>
    <p:extLst>
      <p:ext uri="{BB962C8B-B14F-4D97-AF65-F5344CB8AC3E}">
        <p14:creationId xmlns:p14="http://schemas.microsoft.com/office/powerpoint/2010/main" val="2351705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D320542-C6B6-49C7-908C-68E0255F841F}" type="datetimeFigureOut">
              <a:rPr lang="en-GB" smtClean="0"/>
              <a:t>16/11/2021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6E8388-3AB0-416C-8461-DDD7B3EE34F9}" type="slidenum">
              <a:rPr lang="en-GB" smtClean="0"/>
              <a:t>‹#›</a:t>
            </a:fld>
            <a:endParaRPr lang="en-GB"/>
          </a:p>
        </p:txBody>
      </p:sp>
    </p:spTree>
    <p:extLst>
      <p:ext uri="{BB962C8B-B14F-4D97-AF65-F5344CB8AC3E}">
        <p14:creationId xmlns:p14="http://schemas.microsoft.com/office/powerpoint/2010/main" val="115702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D320542-C6B6-49C7-908C-68E0255F841F}" type="datetimeFigureOut">
              <a:rPr lang="en-GB" smtClean="0"/>
              <a:t>16/11/2021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6E8388-3AB0-416C-8461-DDD7B3EE34F9}" type="slidenum">
              <a:rPr lang="en-GB" smtClean="0"/>
              <a:t>‹#›</a:t>
            </a:fld>
            <a:endParaRPr lang="en-GB"/>
          </a:p>
        </p:txBody>
      </p:sp>
    </p:spTree>
    <p:extLst>
      <p:ext uri="{BB962C8B-B14F-4D97-AF65-F5344CB8AC3E}">
        <p14:creationId xmlns:p14="http://schemas.microsoft.com/office/powerpoint/2010/main" val="210675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320542-C6B6-49C7-908C-68E0255F841F}" type="datetimeFigureOut">
              <a:rPr lang="en-GB" smtClean="0"/>
              <a:t>16/11/2021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6E8388-3AB0-416C-8461-DDD7B3EE34F9}" type="slidenum">
              <a:rPr lang="en-GB" smtClean="0"/>
              <a:t>‹#›</a:t>
            </a:fld>
            <a:endParaRPr lang="en-GB"/>
          </a:p>
        </p:txBody>
      </p:sp>
    </p:spTree>
    <p:extLst>
      <p:ext uri="{BB962C8B-B14F-4D97-AF65-F5344CB8AC3E}">
        <p14:creationId xmlns:p14="http://schemas.microsoft.com/office/powerpoint/2010/main" val="581098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320542-C6B6-49C7-908C-68E0255F841F}" type="datetimeFigureOut">
              <a:rPr lang="en-GB" smtClean="0"/>
              <a:t>16/11/2021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6E8388-3AB0-416C-8461-DDD7B3EE34F9}" type="slidenum">
              <a:rPr lang="en-GB" smtClean="0"/>
              <a:t>‹#›</a:t>
            </a:fld>
            <a:endParaRPr lang="en-GB"/>
          </a:p>
        </p:txBody>
      </p:sp>
    </p:spTree>
    <p:extLst>
      <p:ext uri="{BB962C8B-B14F-4D97-AF65-F5344CB8AC3E}">
        <p14:creationId xmlns:p14="http://schemas.microsoft.com/office/powerpoint/2010/main" val="2889818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320542-C6B6-49C7-908C-68E0255F841F}" type="datetimeFigureOut">
              <a:rPr lang="en-GB" smtClean="0"/>
              <a:t>16/11/2021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6E8388-3AB0-416C-8461-DDD7B3EE34F9}" type="slidenum">
              <a:rPr lang="en-GB" smtClean="0"/>
              <a:t>‹#›</a:t>
            </a:fld>
            <a:endParaRPr lang="en-GB"/>
          </a:p>
        </p:txBody>
      </p:sp>
    </p:spTree>
    <p:extLst>
      <p:ext uri="{BB962C8B-B14F-4D97-AF65-F5344CB8AC3E}">
        <p14:creationId xmlns:p14="http://schemas.microsoft.com/office/powerpoint/2010/main" val="2145359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320542-C6B6-49C7-908C-68E0255F841F}" type="datetimeFigureOut">
              <a:rPr lang="en-GB" smtClean="0"/>
              <a:t>16/11/2021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E8388-3AB0-416C-8461-DDD7B3EE34F9}" type="slidenum">
              <a:rPr lang="en-GB" smtClean="0"/>
              <a:t>‹#›</a:t>
            </a:fld>
            <a:endParaRPr lang="en-GB"/>
          </a:p>
        </p:txBody>
      </p:sp>
    </p:spTree>
    <p:extLst>
      <p:ext uri="{BB962C8B-B14F-4D97-AF65-F5344CB8AC3E}">
        <p14:creationId xmlns:p14="http://schemas.microsoft.com/office/powerpoint/2010/main" val="4246694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very soldier poster.pdf - Adobe Reader"/>
          <p:cNvPicPr>
            <a:picLocks noChangeAspect="1"/>
          </p:cNvPicPr>
          <p:nvPr/>
        </p:nvPicPr>
        <p:blipFill>
          <a:blip r:embed="rId2">
            <a:extLst>
              <a:ext uri="{28A0092B-C50C-407E-A947-70E740481C1C}">
                <a14:useLocalDpi xmlns:a14="http://schemas.microsoft.com/office/drawing/2010/main" val="0"/>
              </a:ext>
            </a:extLst>
          </a:blip>
          <a:srcRect l="10001" t="12709" r="24847" b="2858"/>
          <a:stretch>
            <a:fillRect/>
          </a:stretch>
        </p:blipFill>
        <p:spPr bwMode="auto">
          <a:xfrm>
            <a:off x="0" y="133106"/>
            <a:ext cx="9164093" cy="6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2943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3686" t="2571" r="9207" b="3139"/>
          <a:stretch/>
        </p:blipFill>
        <p:spPr>
          <a:xfrm>
            <a:off x="41056" y="0"/>
            <a:ext cx="5899096" cy="4797152"/>
          </a:xfr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3" r="16287"/>
          <a:stretch/>
        </p:blipFill>
        <p:spPr>
          <a:xfrm>
            <a:off x="5868144" y="3789040"/>
            <a:ext cx="3175248" cy="2932694"/>
          </a:xfrm>
          <a:prstGeom prst="rect">
            <a:avLst/>
          </a:prstGeom>
        </p:spPr>
      </p:pic>
      <p:sp>
        <p:nvSpPr>
          <p:cNvPr id="2" name="Title 1"/>
          <p:cNvSpPr>
            <a:spLocks noGrp="1"/>
          </p:cNvSpPr>
          <p:nvPr>
            <p:ph type="title"/>
          </p:nvPr>
        </p:nvSpPr>
        <p:spPr>
          <a:xfrm>
            <a:off x="5789240" y="274638"/>
            <a:ext cx="3254152" cy="3154362"/>
          </a:xfrm>
        </p:spPr>
        <p:txBody>
          <a:bodyPr>
            <a:normAutofit fontScale="90000"/>
          </a:bodyPr>
          <a:lstStyle/>
          <a:p>
            <a:pPr algn="r"/>
            <a:r>
              <a:rPr lang="en-GB" sz="2800" dirty="0" smtClean="0"/>
              <a:t>Only people with enough wealth to have leisure time could afford to spend lots of time training at the gymnasium or the cost of expensive armour </a:t>
            </a:r>
            <a:endParaRPr lang="en-GB" sz="2800" dirty="0"/>
          </a:p>
        </p:txBody>
      </p:sp>
      <p:sp>
        <p:nvSpPr>
          <p:cNvPr id="15" name="TextBox 14"/>
          <p:cNvSpPr txBox="1"/>
          <p:nvPr/>
        </p:nvSpPr>
        <p:spPr>
          <a:xfrm>
            <a:off x="539552" y="5275100"/>
            <a:ext cx="4392488" cy="1384995"/>
          </a:xfrm>
          <a:prstGeom prst="rect">
            <a:avLst/>
          </a:prstGeom>
          <a:noFill/>
        </p:spPr>
        <p:txBody>
          <a:bodyPr wrap="square" rtlCol="0">
            <a:spAutoFit/>
          </a:bodyPr>
          <a:lstStyle/>
          <a:p>
            <a:r>
              <a:rPr lang="en-GB" sz="2800" dirty="0" smtClean="0"/>
              <a:t>A gym-fit body and decent fighting skills were a sign of wealth and social status.</a:t>
            </a:r>
            <a:endParaRPr lang="en-GB" sz="2800" dirty="0"/>
          </a:p>
        </p:txBody>
      </p:sp>
    </p:spTree>
    <p:extLst>
      <p:ext uri="{BB962C8B-B14F-4D97-AF65-F5344CB8AC3E}">
        <p14:creationId xmlns:p14="http://schemas.microsoft.com/office/powerpoint/2010/main" val="1911009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3686" t="2571" r="9207" b="3139"/>
          <a:stretch/>
        </p:blipFill>
        <p:spPr>
          <a:xfrm>
            <a:off x="0" y="277273"/>
            <a:ext cx="6084168" cy="4947653"/>
          </a:xfr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3" r="16287"/>
          <a:stretch/>
        </p:blipFill>
        <p:spPr>
          <a:xfrm>
            <a:off x="5868144" y="3789040"/>
            <a:ext cx="3175248" cy="2932694"/>
          </a:xfrm>
          <a:prstGeom prst="rect">
            <a:avLst/>
          </a:prstGeom>
        </p:spPr>
      </p:pic>
      <p:sp>
        <p:nvSpPr>
          <p:cNvPr id="2" name="Title 1"/>
          <p:cNvSpPr>
            <a:spLocks noGrp="1"/>
          </p:cNvSpPr>
          <p:nvPr>
            <p:ph type="title"/>
          </p:nvPr>
        </p:nvSpPr>
        <p:spPr>
          <a:xfrm>
            <a:off x="5789240" y="274638"/>
            <a:ext cx="3254152" cy="3154362"/>
          </a:xfrm>
        </p:spPr>
        <p:txBody>
          <a:bodyPr>
            <a:normAutofit/>
          </a:bodyPr>
          <a:lstStyle/>
          <a:p>
            <a:pPr algn="r"/>
            <a:r>
              <a:rPr lang="en-GB" sz="2800" dirty="0" smtClean="0"/>
              <a:t>athletics,</a:t>
            </a:r>
            <a:br>
              <a:rPr lang="en-GB" sz="2800" dirty="0" smtClean="0"/>
            </a:br>
            <a:r>
              <a:rPr lang="en-GB" sz="2800" dirty="0" smtClean="0"/>
              <a:t>hoplite fighting,</a:t>
            </a:r>
            <a:br>
              <a:rPr lang="en-GB" sz="2800" dirty="0" smtClean="0"/>
            </a:br>
            <a:r>
              <a:rPr lang="en-GB" sz="2800" dirty="0" smtClean="0"/>
              <a:t>fighting cockerels…</a:t>
            </a:r>
            <a:br>
              <a:rPr lang="en-GB" sz="2800" dirty="0" smtClean="0"/>
            </a:br>
            <a:r>
              <a:rPr lang="en-GB" sz="2800" dirty="0" smtClean="0"/>
              <a:t> </a:t>
            </a:r>
            <a:br>
              <a:rPr lang="en-GB" sz="2800" dirty="0" smtClean="0"/>
            </a:br>
            <a:r>
              <a:rPr lang="en-GB" sz="2800" dirty="0" smtClean="0"/>
              <a:t>…these are all</a:t>
            </a:r>
            <a:br>
              <a:rPr lang="en-GB" sz="2800" dirty="0" smtClean="0"/>
            </a:br>
            <a:r>
              <a:rPr lang="en-GB" sz="2800" dirty="0" smtClean="0"/>
              <a:t>elite activities - </a:t>
            </a:r>
            <a:endParaRPr lang="en-GB" sz="2800" dirty="0"/>
          </a:p>
        </p:txBody>
      </p:sp>
      <p:sp>
        <p:nvSpPr>
          <p:cNvPr id="15" name="TextBox 14"/>
          <p:cNvSpPr txBox="1"/>
          <p:nvPr/>
        </p:nvSpPr>
        <p:spPr>
          <a:xfrm>
            <a:off x="539552" y="5589240"/>
            <a:ext cx="4392488" cy="523220"/>
          </a:xfrm>
          <a:prstGeom prst="rect">
            <a:avLst/>
          </a:prstGeom>
          <a:noFill/>
        </p:spPr>
        <p:txBody>
          <a:bodyPr wrap="square" rtlCol="0">
            <a:spAutoFit/>
          </a:bodyPr>
          <a:lstStyle/>
          <a:p>
            <a:r>
              <a:rPr lang="en-GB" sz="2800" dirty="0" smtClean="0"/>
              <a:t>- this vase is </a:t>
            </a:r>
            <a:r>
              <a:rPr lang="en-GB" sz="2800" i="1" dirty="0" smtClean="0"/>
              <a:t>so</a:t>
            </a:r>
            <a:r>
              <a:rPr lang="en-GB" sz="2800" dirty="0" smtClean="0"/>
              <a:t> aristocratic!</a:t>
            </a:r>
            <a:endParaRPr lang="en-GB" sz="2800" dirty="0"/>
          </a:p>
        </p:txBody>
      </p:sp>
    </p:spTree>
    <p:extLst>
      <p:ext uri="{BB962C8B-B14F-4D97-AF65-F5344CB8AC3E}">
        <p14:creationId xmlns:p14="http://schemas.microsoft.com/office/powerpoint/2010/main" val="545178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3686" t="2571" r="9207" b="3139"/>
          <a:stretch/>
        </p:blipFill>
        <p:spPr>
          <a:xfrm>
            <a:off x="0" y="-14684"/>
            <a:ext cx="4427440" cy="3600400"/>
          </a:xfrm>
        </p:spPr>
      </p:pic>
      <p:sp>
        <p:nvSpPr>
          <p:cNvPr id="2" name="Title 1"/>
          <p:cNvSpPr>
            <a:spLocks noGrp="1"/>
          </p:cNvSpPr>
          <p:nvPr>
            <p:ph type="title"/>
          </p:nvPr>
        </p:nvSpPr>
        <p:spPr>
          <a:xfrm>
            <a:off x="4427984" y="332656"/>
            <a:ext cx="4478288" cy="3154362"/>
          </a:xfrm>
        </p:spPr>
        <p:txBody>
          <a:bodyPr>
            <a:normAutofit fontScale="90000"/>
          </a:bodyPr>
          <a:lstStyle/>
          <a:p>
            <a:pPr algn="r"/>
            <a:r>
              <a:rPr lang="en-GB" sz="2800" dirty="0" smtClean="0"/>
              <a:t>Being able to afford </a:t>
            </a:r>
            <a:br>
              <a:rPr lang="en-GB" sz="2800" dirty="0" smtClean="0"/>
            </a:br>
            <a:r>
              <a:rPr lang="en-GB" sz="2800" dirty="0" smtClean="0"/>
              <a:t>symposium dinner-parties was a sign of wealth too – </a:t>
            </a:r>
            <a:br>
              <a:rPr lang="en-GB" sz="2800" dirty="0" smtClean="0"/>
            </a:br>
            <a:r>
              <a:rPr lang="en-GB" sz="2800" dirty="0" smtClean="0"/>
              <a:t>no wonder people joined the two together and displayed</a:t>
            </a:r>
            <a:br>
              <a:rPr lang="en-GB" sz="2800" dirty="0" smtClean="0"/>
            </a:br>
            <a:r>
              <a:rPr lang="en-GB" sz="2800" dirty="0" smtClean="0"/>
              <a:t>images of athletes and fighters</a:t>
            </a:r>
            <a:br>
              <a:rPr lang="en-GB" sz="2800" dirty="0" smtClean="0"/>
            </a:br>
            <a:r>
              <a:rPr lang="en-GB" sz="2800" dirty="0" smtClean="0"/>
              <a:t>at their symposiums!</a:t>
            </a:r>
            <a:br>
              <a:rPr lang="en-GB" sz="2800" dirty="0" smtClean="0"/>
            </a:br>
            <a:endParaRPr lang="en-GB" sz="28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8926"/>
          <a:stretch/>
        </p:blipFill>
        <p:spPr>
          <a:xfrm>
            <a:off x="2349697" y="3140968"/>
            <a:ext cx="6794303" cy="3717032"/>
          </a:xfrm>
          <a:prstGeom prst="rect">
            <a:avLst/>
          </a:prstGeom>
        </p:spPr>
      </p:pic>
      <p:sp>
        <p:nvSpPr>
          <p:cNvPr id="5" name="TextBox 4"/>
          <p:cNvSpPr txBox="1"/>
          <p:nvPr/>
        </p:nvSpPr>
        <p:spPr>
          <a:xfrm>
            <a:off x="35496" y="3886842"/>
            <a:ext cx="2664296" cy="2369880"/>
          </a:xfrm>
          <a:prstGeom prst="rect">
            <a:avLst/>
          </a:prstGeom>
          <a:noFill/>
        </p:spPr>
        <p:txBody>
          <a:bodyPr wrap="square" rtlCol="0">
            <a:spAutoFit/>
          </a:bodyPr>
          <a:lstStyle/>
          <a:p>
            <a:r>
              <a:rPr lang="en-GB" sz="2000" dirty="0" smtClean="0"/>
              <a:t>The vase on the right shows </a:t>
            </a:r>
            <a:r>
              <a:rPr lang="en-GB" sz="2000" dirty="0" smtClean="0"/>
              <a:t>some</a:t>
            </a:r>
          </a:p>
          <a:p>
            <a:r>
              <a:rPr lang="en-GB" sz="2000" dirty="0" smtClean="0"/>
              <a:t>Athenian </a:t>
            </a:r>
            <a:r>
              <a:rPr lang="en-GB" sz="2000" dirty="0" smtClean="0"/>
              <a:t>men </a:t>
            </a:r>
            <a:r>
              <a:rPr lang="en-GB" sz="2000" dirty="0" smtClean="0"/>
              <a:t>at </a:t>
            </a:r>
            <a:r>
              <a:rPr lang="en-GB" sz="2000" dirty="0" smtClean="0"/>
              <a:t>a symposium.</a:t>
            </a:r>
          </a:p>
          <a:p>
            <a:endParaRPr lang="en-GB" sz="2000" dirty="0" smtClean="0"/>
          </a:p>
          <a:p>
            <a:r>
              <a:rPr lang="en-GB" sz="1600" dirty="0" smtClean="0"/>
              <a:t>Berlin Painter, c.500BCE </a:t>
            </a:r>
            <a:endParaRPr lang="en-GB" sz="1600" dirty="0"/>
          </a:p>
          <a:p>
            <a:r>
              <a:rPr lang="en-GB" sz="1600" dirty="0" err="1" smtClean="0"/>
              <a:t>Antikensammlung</a:t>
            </a:r>
            <a:r>
              <a:rPr lang="en-GB" sz="1600" dirty="0" smtClean="0"/>
              <a:t>  SMPK, Berlin</a:t>
            </a:r>
            <a:endParaRPr lang="en-GB" sz="1600" dirty="0"/>
          </a:p>
        </p:txBody>
      </p:sp>
    </p:spTree>
    <p:extLst>
      <p:ext uri="{BB962C8B-B14F-4D97-AF65-F5344CB8AC3E}">
        <p14:creationId xmlns:p14="http://schemas.microsoft.com/office/powerpoint/2010/main" val="920882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72609" cy="357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9944" y="3841757"/>
            <a:ext cx="8672536" cy="2431435"/>
          </a:xfrm>
          <a:prstGeom prst="rect">
            <a:avLst/>
          </a:prstGeom>
          <a:noFill/>
        </p:spPr>
        <p:txBody>
          <a:bodyPr wrap="square" rtlCol="0">
            <a:spAutoFit/>
          </a:bodyPr>
          <a:lstStyle/>
          <a:p>
            <a:r>
              <a:rPr lang="en-GB" sz="2400" dirty="0" smtClean="0"/>
              <a:t>This drawing (from </a:t>
            </a:r>
            <a:r>
              <a:rPr lang="en-GB" sz="2400" i="1" dirty="0" smtClean="0"/>
              <a:t>The Greek Gazette</a:t>
            </a:r>
            <a:r>
              <a:rPr lang="en-GB" sz="2400" dirty="0" smtClean="0"/>
              <a:t>) shows another symposium. </a:t>
            </a:r>
          </a:p>
          <a:p>
            <a:endParaRPr lang="en-GB" sz="1600" dirty="0" smtClean="0"/>
          </a:p>
          <a:p>
            <a:r>
              <a:rPr lang="en-GB" sz="2400" dirty="0" smtClean="0"/>
              <a:t>Notice the room lay-out, with double-couches set out against the wall and low tables with food and drink in different shaped vases.</a:t>
            </a:r>
          </a:p>
          <a:p>
            <a:endParaRPr lang="en-GB" sz="1600" dirty="0" smtClean="0"/>
          </a:p>
          <a:p>
            <a:r>
              <a:rPr lang="en-GB" sz="2400" dirty="0" smtClean="0"/>
              <a:t>The guests are being entertained by</a:t>
            </a:r>
          </a:p>
          <a:p>
            <a:r>
              <a:rPr lang="en-GB" sz="2400" dirty="0" smtClean="0"/>
              <a:t>musicians, acrobats and lively conversation.</a:t>
            </a:r>
            <a:endParaRPr lang="en-GB" sz="2400" dirty="0"/>
          </a:p>
        </p:txBody>
      </p:sp>
    </p:spTree>
    <p:extLst>
      <p:ext uri="{BB962C8B-B14F-4D97-AF65-F5344CB8AC3E}">
        <p14:creationId xmlns:p14="http://schemas.microsoft.com/office/powerpoint/2010/main" val="2760459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777" y="0"/>
            <a:ext cx="7453223" cy="6858000"/>
          </a:xfrm>
          <a:prstGeom prst="rect">
            <a:avLst/>
          </a:prstGeom>
        </p:spPr>
      </p:pic>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2182" r="7818"/>
          <a:stretch/>
        </p:blipFill>
        <p:spPr>
          <a:xfrm>
            <a:off x="539552" y="1052736"/>
            <a:ext cx="3048001" cy="2533650"/>
          </a:xfrm>
        </p:spPr>
      </p:pic>
      <p:sp>
        <p:nvSpPr>
          <p:cNvPr id="2" name="Title 1"/>
          <p:cNvSpPr>
            <a:spLocks noGrp="1"/>
          </p:cNvSpPr>
          <p:nvPr>
            <p:ph type="title"/>
          </p:nvPr>
        </p:nvSpPr>
        <p:spPr>
          <a:xfrm>
            <a:off x="1690776" y="116632"/>
            <a:ext cx="6718335" cy="850106"/>
          </a:xfrm>
        </p:spPr>
        <p:txBody>
          <a:bodyPr>
            <a:normAutofit/>
          </a:bodyPr>
          <a:lstStyle/>
          <a:p>
            <a:pPr algn="l"/>
            <a:r>
              <a:rPr lang="en-GB" sz="2800" dirty="0" smtClean="0">
                <a:latin typeface="+mn-lt"/>
              </a:rPr>
              <a:t>The vase is from the Greek island of Euboea</a:t>
            </a:r>
            <a:endParaRPr lang="en-GB" sz="2800" dirty="0">
              <a:latin typeface="+mn-lt"/>
            </a:endParaRPr>
          </a:p>
        </p:txBody>
      </p:sp>
      <p:cxnSp>
        <p:nvCxnSpPr>
          <p:cNvPr id="6" name="Straight Connector 5"/>
          <p:cNvCxnSpPr/>
          <p:nvPr/>
        </p:nvCxnSpPr>
        <p:spPr>
          <a:xfrm>
            <a:off x="3275856" y="2996952"/>
            <a:ext cx="2141532" cy="792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502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11560" y="980728"/>
            <a:ext cx="7776864" cy="87048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385192" y="5417840"/>
            <a:ext cx="8229600" cy="1440160"/>
          </a:xfrm>
        </p:spPr>
        <p:txBody>
          <a:bodyPr>
            <a:normAutofit fontScale="85000" lnSpcReduction="20000"/>
          </a:bodyPr>
          <a:lstStyle/>
          <a:p>
            <a:r>
              <a:rPr lang="en-GB" sz="1900" dirty="0" smtClean="0"/>
              <a:t>Ure</a:t>
            </a:r>
            <a:r>
              <a:rPr lang="en-GB" sz="1900" dirty="0"/>
              <a:t>, A.D. (1962 - 1963) ‘Recent Acquisitions by the Museum of Greek Archaeology, University of Reading’, </a:t>
            </a:r>
            <a:r>
              <a:rPr lang="en-GB" sz="1900" i="1" dirty="0"/>
              <a:t>Archaeological Reports</a:t>
            </a:r>
            <a:r>
              <a:rPr lang="en-GB" sz="1900" dirty="0"/>
              <a:t>, No. 9, pp. 56-62 , and </a:t>
            </a:r>
          </a:p>
          <a:p>
            <a:r>
              <a:rPr lang="en-GB" sz="1900" dirty="0"/>
              <a:t> Ure, A.D. (1973) ‘Observations on Euboean Black-Figure’, </a:t>
            </a:r>
            <a:r>
              <a:rPr lang="en-GB" sz="1900" i="1" dirty="0"/>
              <a:t>The Annual of the British School at Athens</a:t>
            </a:r>
            <a:r>
              <a:rPr lang="en-GB" sz="1900" dirty="0"/>
              <a:t>, Vol. 68, pp. </a:t>
            </a:r>
            <a:r>
              <a:rPr lang="en-GB" sz="1900" dirty="0" smtClean="0"/>
              <a:t>25-31</a:t>
            </a:r>
            <a:endParaRPr lang="en-GB" sz="1900" dirty="0"/>
          </a:p>
          <a:p>
            <a:r>
              <a:rPr lang="en-GB" sz="1900" dirty="0"/>
              <a:t> Boardman </a:t>
            </a:r>
            <a:r>
              <a:rPr lang="en-GB" sz="1900" dirty="0" smtClean="0"/>
              <a:t>, J. and </a:t>
            </a:r>
            <a:r>
              <a:rPr lang="en-GB" sz="1900" dirty="0" err="1" smtClean="0"/>
              <a:t>Schweizer</a:t>
            </a:r>
            <a:r>
              <a:rPr lang="en-GB" sz="1900" dirty="0" smtClean="0"/>
              <a:t>, F. (1973) ‘Source Clay </a:t>
            </a:r>
            <a:r>
              <a:rPr lang="en-GB" sz="1900" dirty="0"/>
              <a:t>Analyses of Archaic Greek </a:t>
            </a:r>
            <a:r>
              <a:rPr lang="en-GB" sz="1900" dirty="0" smtClean="0"/>
              <a:t>Pottery’, </a:t>
            </a:r>
            <a:r>
              <a:rPr lang="en-GB" sz="1900" i="1" dirty="0" smtClean="0"/>
              <a:t>The </a:t>
            </a:r>
            <a:r>
              <a:rPr lang="en-GB" sz="1900" i="1" dirty="0"/>
              <a:t>Annual of the British School at Athens</a:t>
            </a:r>
            <a:r>
              <a:rPr lang="en-GB" sz="1900" dirty="0"/>
              <a:t>, Vol. 68 </a:t>
            </a:r>
            <a:r>
              <a:rPr lang="en-GB" sz="1900" dirty="0" smtClean="0"/>
              <a:t>, </a:t>
            </a:r>
            <a:r>
              <a:rPr lang="en-GB" sz="1900" dirty="0"/>
              <a:t>pp. </a:t>
            </a:r>
            <a:r>
              <a:rPr lang="en-GB" sz="1900" dirty="0" smtClean="0"/>
              <a:t>267-283</a:t>
            </a:r>
            <a:endParaRPr lang="en-GB" sz="1900" dirty="0"/>
          </a:p>
          <a:p>
            <a:pPr marL="0" indent="0">
              <a:buNone/>
            </a:pPr>
            <a:endParaRPr lang="en-GB" sz="1900" b="1" dirty="0" smtClean="0"/>
          </a:p>
          <a:p>
            <a:pPr marL="0" indent="0">
              <a:buNone/>
            </a:pPr>
            <a:endParaRPr lang="en-GB" sz="1900" dirty="0"/>
          </a:p>
        </p:txBody>
      </p:sp>
      <p:sp>
        <p:nvSpPr>
          <p:cNvPr id="4" name="TextBox 3"/>
          <p:cNvSpPr txBox="1"/>
          <p:nvPr/>
        </p:nvSpPr>
        <p:spPr>
          <a:xfrm>
            <a:off x="611560" y="404664"/>
            <a:ext cx="7776864" cy="1477328"/>
          </a:xfrm>
          <a:prstGeom prst="rect">
            <a:avLst/>
          </a:prstGeom>
          <a:noFill/>
        </p:spPr>
        <p:txBody>
          <a:bodyPr wrap="square" rtlCol="0">
            <a:spAutoFit/>
          </a:bodyPr>
          <a:lstStyle/>
          <a:p>
            <a:r>
              <a:rPr lang="en-GB" sz="2400" b="1" dirty="0" smtClean="0"/>
              <a:t>How do we know where the vase came from?</a:t>
            </a:r>
          </a:p>
          <a:p>
            <a:endParaRPr lang="en-GB" sz="1200" dirty="0" smtClean="0"/>
          </a:p>
          <a:p>
            <a:r>
              <a:rPr lang="en-GB" dirty="0" smtClean="0"/>
              <a:t>When </a:t>
            </a:r>
            <a:r>
              <a:rPr lang="en-GB" dirty="0"/>
              <a:t>the Ure Museum purchased the vase in the </a:t>
            </a:r>
            <a:r>
              <a:rPr lang="en-GB" dirty="0" smtClean="0"/>
              <a:t>1960s, curator </a:t>
            </a:r>
            <a:r>
              <a:rPr lang="en-GB" dirty="0"/>
              <a:t>Annie Ure studied </a:t>
            </a:r>
            <a:r>
              <a:rPr lang="en-GB" dirty="0" smtClean="0"/>
              <a:t>it.  She found that its </a:t>
            </a:r>
            <a:r>
              <a:rPr lang="en-GB" b="1" dirty="0" smtClean="0"/>
              <a:t>style of decoration </a:t>
            </a:r>
            <a:r>
              <a:rPr lang="en-GB" dirty="0" smtClean="0"/>
              <a:t>indicated that it was made on Euboea.</a:t>
            </a:r>
          </a:p>
        </p:txBody>
      </p:sp>
      <p:sp>
        <p:nvSpPr>
          <p:cNvPr id="8" name="Rectangle 7"/>
          <p:cNvSpPr/>
          <p:nvPr/>
        </p:nvSpPr>
        <p:spPr>
          <a:xfrm>
            <a:off x="447559" y="1988840"/>
            <a:ext cx="2713594" cy="258532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47559" y="1988840"/>
            <a:ext cx="2713594" cy="2585323"/>
          </a:xfrm>
          <a:prstGeom prst="rect">
            <a:avLst/>
          </a:prstGeom>
          <a:noFill/>
        </p:spPr>
        <p:txBody>
          <a:bodyPr wrap="square" rtlCol="0">
            <a:spAutoFit/>
          </a:bodyPr>
          <a:lstStyle/>
          <a:p>
            <a:r>
              <a:rPr lang="en-GB" dirty="0" smtClean="0"/>
              <a:t>New developments in archaeology were beginning to enable people to know where vases were made by analysing the clay they were made from as </a:t>
            </a:r>
            <a:r>
              <a:rPr lang="en-GB" b="1" dirty="0" smtClean="0"/>
              <a:t>each bed of clay has its own chemical mixture</a:t>
            </a:r>
            <a:r>
              <a:rPr lang="en-GB" dirty="0" smtClean="0"/>
              <a:t>. </a:t>
            </a:r>
            <a:endParaRPr lang="en-GB" dirty="0"/>
          </a:p>
        </p:txBody>
      </p:sp>
      <p:sp>
        <p:nvSpPr>
          <p:cNvPr id="7" name="Rectangle 6"/>
          <p:cNvSpPr/>
          <p:nvPr/>
        </p:nvSpPr>
        <p:spPr>
          <a:xfrm>
            <a:off x="3635896" y="1697326"/>
            <a:ext cx="4752528" cy="353187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635896" y="1697326"/>
            <a:ext cx="4752528" cy="3785652"/>
          </a:xfrm>
          <a:prstGeom prst="rect">
            <a:avLst/>
          </a:prstGeom>
          <a:noFill/>
        </p:spPr>
        <p:txBody>
          <a:bodyPr wrap="square" rtlCol="0">
            <a:spAutoFit/>
          </a:bodyPr>
          <a:lstStyle/>
          <a:p>
            <a:r>
              <a:rPr lang="en-GB" dirty="0"/>
              <a:t>Vase specialist Sir John Boardman studied the clay on Euboea.  He wrote that the clay </a:t>
            </a:r>
            <a:r>
              <a:rPr lang="en-GB" dirty="0" smtClean="0"/>
              <a:t>there</a:t>
            </a:r>
          </a:p>
          <a:p>
            <a:pPr>
              <a:spcAft>
                <a:spcPts val="600"/>
              </a:spcAft>
            </a:pPr>
            <a:r>
              <a:rPr lang="en-GB" dirty="0" smtClean="0"/>
              <a:t>‘</a:t>
            </a:r>
            <a:r>
              <a:rPr lang="en-GB" dirty="0"/>
              <a:t>is pink-red, slightly paler than Attica, occasionally even yellowish, without mica.’</a:t>
            </a:r>
          </a:p>
          <a:p>
            <a:r>
              <a:rPr lang="en-GB" dirty="0"/>
              <a:t>When he looked at the chemical make-up of the vase and the chemical make-up of the clay on Euboea, he saw that they were extremely similar.  This confirmed what Annie Ure had suggested – the vase is from Euboea.  John Boardman called this </a:t>
            </a:r>
            <a:r>
              <a:rPr lang="en-GB" b="1" dirty="0"/>
              <a:t>‘a happy congruence here of results from stylistic and chemical analysis.’  </a:t>
            </a:r>
            <a:endParaRPr lang="en-GB" b="1" dirty="0" smtClean="0"/>
          </a:p>
          <a:p>
            <a:r>
              <a:rPr lang="en-GB" sz="1900" dirty="0" smtClean="0"/>
              <a:t>See </a:t>
            </a:r>
            <a:r>
              <a:rPr lang="en-GB" sz="1900" dirty="0"/>
              <a:t>the results </a:t>
            </a:r>
            <a:r>
              <a:rPr lang="en-GB" sz="1900" dirty="0" smtClean="0"/>
              <a:t>for yourself on </a:t>
            </a:r>
            <a:r>
              <a:rPr lang="en-GB" sz="1900" dirty="0"/>
              <a:t>the next slide.</a:t>
            </a:r>
          </a:p>
          <a:p>
            <a:endParaRPr lang="en-GB" dirty="0"/>
          </a:p>
        </p:txBody>
      </p:sp>
    </p:spTree>
    <p:extLst>
      <p:ext uri="{BB962C8B-B14F-4D97-AF65-F5344CB8AC3E}">
        <p14:creationId xmlns:p14="http://schemas.microsoft.com/office/powerpoint/2010/main" val="713539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Content Placeholder 3" descr="Boardman Schweizer 1973 clay analyses archaic potter_inc the CAGR lekane.pdf - Adobe Reader"/>
          <p:cNvPicPr>
            <a:picLocks noGrp="1" noChangeAspect="1"/>
          </p:cNvPicPr>
          <p:nvPr>
            <p:ph idx="1"/>
          </p:nvPr>
        </p:nvPicPr>
        <p:blipFill rotWithShape="1">
          <a:blip r:embed="rId3">
            <a:extLst>
              <a:ext uri="{28A0092B-C50C-407E-A947-70E740481C1C}">
                <a14:useLocalDpi xmlns:a14="http://schemas.microsoft.com/office/drawing/2010/main" val="0"/>
              </a:ext>
            </a:extLst>
          </a:blip>
          <a:srcRect l="14904" t="13279" r="34578" b="12740"/>
          <a:stretch/>
        </p:blipFill>
        <p:spPr>
          <a:xfrm>
            <a:off x="20751" y="160507"/>
            <a:ext cx="6927513" cy="6637342"/>
          </a:xfrm>
        </p:spPr>
      </p:pic>
      <p:sp>
        <p:nvSpPr>
          <p:cNvPr id="5" name="TextBox 4"/>
          <p:cNvSpPr txBox="1"/>
          <p:nvPr/>
        </p:nvSpPr>
        <p:spPr>
          <a:xfrm>
            <a:off x="7164288" y="404495"/>
            <a:ext cx="1979712" cy="5909310"/>
          </a:xfrm>
          <a:prstGeom prst="rect">
            <a:avLst/>
          </a:prstGeom>
          <a:noFill/>
        </p:spPr>
        <p:txBody>
          <a:bodyPr wrap="square" rtlCol="0">
            <a:spAutoFit/>
          </a:bodyPr>
          <a:lstStyle/>
          <a:p>
            <a:r>
              <a:rPr lang="en-GB" dirty="0" smtClean="0"/>
              <a:t>The similarity of the graphs in Diagram VIII (Euboean clay) and Diagram XII </a:t>
            </a:r>
          </a:p>
          <a:p>
            <a:r>
              <a:rPr lang="en-GB" dirty="0" smtClean="0"/>
              <a:t>(vase 56.8.8) demonstrated that </a:t>
            </a:r>
            <a:r>
              <a:rPr lang="en-GB" dirty="0"/>
              <a:t>‘though a little low </a:t>
            </a:r>
            <a:endParaRPr lang="en-GB" dirty="0" smtClean="0"/>
          </a:p>
          <a:p>
            <a:r>
              <a:rPr lang="en-GB" dirty="0" smtClean="0"/>
              <a:t>in </a:t>
            </a:r>
            <a:r>
              <a:rPr lang="en-GB" dirty="0"/>
              <a:t>Ca, high in Ni’, </a:t>
            </a:r>
            <a:endParaRPr lang="en-GB" dirty="0" smtClean="0"/>
          </a:p>
          <a:p>
            <a:r>
              <a:rPr lang="en-GB" dirty="0" smtClean="0"/>
              <a:t>the vase was made </a:t>
            </a:r>
          </a:p>
          <a:p>
            <a:r>
              <a:rPr lang="en-GB" dirty="0" smtClean="0"/>
              <a:t>of Euboean clay. </a:t>
            </a:r>
          </a:p>
          <a:p>
            <a:endParaRPr lang="en-GB" dirty="0" smtClean="0"/>
          </a:p>
          <a:p>
            <a:r>
              <a:rPr lang="en-GB" dirty="0" smtClean="0"/>
              <a:t>This chemical analysis confirmed what Annie Ure had suggested based on the style of the decoration.</a:t>
            </a:r>
          </a:p>
          <a:p>
            <a:r>
              <a:rPr lang="en-GB" dirty="0" smtClean="0"/>
              <a:t>(Boardman &amp; </a:t>
            </a:r>
            <a:r>
              <a:rPr lang="en-GB" dirty="0" err="1" smtClean="0"/>
              <a:t>Schweizer</a:t>
            </a:r>
            <a:r>
              <a:rPr lang="en-GB" dirty="0" smtClean="0"/>
              <a:t> 1975:</a:t>
            </a:r>
          </a:p>
          <a:p>
            <a:r>
              <a:rPr lang="en-GB" dirty="0" smtClean="0"/>
              <a:t>273-276 )  </a:t>
            </a:r>
            <a:endParaRPr lang="en-GB" dirty="0"/>
          </a:p>
        </p:txBody>
      </p:sp>
      <p:sp>
        <p:nvSpPr>
          <p:cNvPr id="6" name="Rectangle 5"/>
          <p:cNvSpPr/>
          <p:nvPr/>
        </p:nvSpPr>
        <p:spPr>
          <a:xfrm>
            <a:off x="2267744" y="188640"/>
            <a:ext cx="2376264" cy="3464227"/>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6410" y="3359150"/>
            <a:ext cx="2414587"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5021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340768"/>
            <a:ext cx="5195770" cy="4752528"/>
          </a:xfrm>
          <a:prstGeom prst="rect">
            <a:avLst/>
          </a:prstGeom>
        </p:spPr>
      </p:pic>
      <p:sp>
        <p:nvSpPr>
          <p:cNvPr id="3" name="TextBox 2"/>
          <p:cNvSpPr txBox="1"/>
          <p:nvPr/>
        </p:nvSpPr>
        <p:spPr>
          <a:xfrm>
            <a:off x="467544" y="404664"/>
            <a:ext cx="2304256" cy="1384995"/>
          </a:xfrm>
          <a:prstGeom prst="rect">
            <a:avLst/>
          </a:prstGeom>
          <a:noFill/>
        </p:spPr>
        <p:txBody>
          <a:bodyPr wrap="square" rtlCol="0">
            <a:spAutoFit/>
          </a:bodyPr>
          <a:lstStyle/>
          <a:p>
            <a:r>
              <a:rPr lang="en-GB" sz="2800" b="1" dirty="0" smtClean="0"/>
              <a:t>Greeks at War</a:t>
            </a:r>
          </a:p>
          <a:p>
            <a:r>
              <a:rPr lang="en-GB" sz="2800" dirty="0" smtClean="0"/>
              <a:t>This hoplite soldier has:</a:t>
            </a:r>
            <a:endParaRPr lang="en-GB" sz="2800" dirty="0"/>
          </a:p>
        </p:txBody>
      </p:sp>
      <p:sp>
        <p:nvSpPr>
          <p:cNvPr id="4" name="Rectangle 3"/>
          <p:cNvSpPr/>
          <p:nvPr/>
        </p:nvSpPr>
        <p:spPr>
          <a:xfrm>
            <a:off x="4109278" y="820162"/>
            <a:ext cx="2670667" cy="1200329"/>
          </a:xfrm>
          <a:prstGeom prst="rect">
            <a:avLst/>
          </a:prstGeom>
        </p:spPr>
        <p:txBody>
          <a:bodyPr wrap="square">
            <a:spAutoFit/>
          </a:bodyPr>
          <a:lstStyle/>
          <a:p>
            <a:r>
              <a:rPr lang="en-GB" sz="2400" dirty="0" smtClean="0"/>
              <a:t>a </a:t>
            </a:r>
            <a:r>
              <a:rPr lang="en-GB" sz="2400" b="1" dirty="0" smtClean="0"/>
              <a:t>spear</a:t>
            </a:r>
            <a:r>
              <a:rPr lang="en-GB" sz="2400" dirty="0" smtClean="0"/>
              <a:t> – the most important weapon in Greek warfare</a:t>
            </a:r>
            <a:endParaRPr lang="en-GB" sz="2400" dirty="0"/>
          </a:p>
        </p:txBody>
      </p:sp>
      <p:sp>
        <p:nvSpPr>
          <p:cNvPr id="5" name="Rectangle 4"/>
          <p:cNvSpPr/>
          <p:nvPr/>
        </p:nvSpPr>
        <p:spPr>
          <a:xfrm>
            <a:off x="6260480" y="2147372"/>
            <a:ext cx="2670667" cy="830997"/>
          </a:xfrm>
          <a:prstGeom prst="rect">
            <a:avLst/>
          </a:prstGeom>
        </p:spPr>
        <p:txBody>
          <a:bodyPr wrap="square">
            <a:spAutoFit/>
          </a:bodyPr>
          <a:lstStyle/>
          <a:p>
            <a:r>
              <a:rPr lang="en-GB" sz="2400" dirty="0" smtClean="0"/>
              <a:t>a crested </a:t>
            </a:r>
            <a:r>
              <a:rPr lang="en-GB" sz="2400" b="1" dirty="0" smtClean="0"/>
              <a:t>helmet</a:t>
            </a:r>
            <a:r>
              <a:rPr lang="en-GB" sz="2400" dirty="0" smtClean="0"/>
              <a:t> – very protective</a:t>
            </a:r>
            <a:endParaRPr lang="en-GB" sz="2400" dirty="0"/>
          </a:p>
        </p:txBody>
      </p:sp>
      <p:sp>
        <p:nvSpPr>
          <p:cNvPr id="6" name="TextBox 5"/>
          <p:cNvSpPr txBox="1"/>
          <p:nvPr/>
        </p:nvSpPr>
        <p:spPr>
          <a:xfrm>
            <a:off x="599487" y="4149080"/>
            <a:ext cx="2016224" cy="1200329"/>
          </a:xfrm>
          <a:prstGeom prst="rect">
            <a:avLst/>
          </a:prstGeom>
          <a:noFill/>
        </p:spPr>
        <p:txBody>
          <a:bodyPr wrap="square" rtlCol="0">
            <a:spAutoFit/>
          </a:bodyPr>
          <a:lstStyle/>
          <a:p>
            <a:r>
              <a:rPr lang="en-GB" sz="2400" b="1" dirty="0" smtClean="0"/>
              <a:t>greaves</a:t>
            </a:r>
            <a:r>
              <a:rPr lang="en-GB" sz="2400" dirty="0" smtClean="0"/>
              <a:t> – metal shin protectors</a:t>
            </a:r>
            <a:endParaRPr lang="en-GB" sz="2400" dirty="0"/>
          </a:p>
        </p:txBody>
      </p:sp>
      <p:sp>
        <p:nvSpPr>
          <p:cNvPr id="7" name="TextBox 6"/>
          <p:cNvSpPr txBox="1"/>
          <p:nvPr/>
        </p:nvSpPr>
        <p:spPr>
          <a:xfrm>
            <a:off x="2504868" y="4755815"/>
            <a:ext cx="1679516" cy="1569660"/>
          </a:xfrm>
          <a:prstGeom prst="rect">
            <a:avLst/>
          </a:prstGeom>
          <a:noFill/>
        </p:spPr>
        <p:txBody>
          <a:bodyPr wrap="square" rtlCol="0">
            <a:spAutoFit/>
          </a:bodyPr>
          <a:lstStyle/>
          <a:p>
            <a:r>
              <a:rPr lang="en-GB" sz="2400" dirty="0" smtClean="0"/>
              <a:t>a kilt-like </a:t>
            </a:r>
            <a:r>
              <a:rPr lang="en-GB" sz="2400" b="1" dirty="0" smtClean="0"/>
              <a:t>skirt</a:t>
            </a:r>
            <a:r>
              <a:rPr lang="en-GB" sz="2400" dirty="0" smtClean="0"/>
              <a:t> – </a:t>
            </a:r>
          </a:p>
          <a:p>
            <a:r>
              <a:rPr lang="en-GB" sz="2400" dirty="0" smtClean="0"/>
              <a:t>giving lots</a:t>
            </a:r>
          </a:p>
          <a:p>
            <a:r>
              <a:rPr lang="en-GB" sz="2400" dirty="0" smtClean="0"/>
              <a:t>of mobility</a:t>
            </a:r>
            <a:endParaRPr lang="en-GB" sz="2400" dirty="0"/>
          </a:p>
        </p:txBody>
      </p:sp>
      <p:sp>
        <p:nvSpPr>
          <p:cNvPr id="8" name="TextBox 7"/>
          <p:cNvSpPr txBox="1"/>
          <p:nvPr/>
        </p:nvSpPr>
        <p:spPr>
          <a:xfrm>
            <a:off x="1223628" y="2020491"/>
            <a:ext cx="2412268" cy="1569660"/>
          </a:xfrm>
          <a:prstGeom prst="rect">
            <a:avLst/>
          </a:prstGeom>
          <a:noFill/>
        </p:spPr>
        <p:txBody>
          <a:bodyPr wrap="square" rtlCol="0">
            <a:spAutoFit/>
          </a:bodyPr>
          <a:lstStyle/>
          <a:p>
            <a:r>
              <a:rPr lang="en-GB" sz="2400" dirty="0" smtClean="0"/>
              <a:t>a </a:t>
            </a:r>
            <a:r>
              <a:rPr lang="en-GB" sz="2400" b="1" dirty="0" smtClean="0"/>
              <a:t>sword</a:t>
            </a:r>
            <a:r>
              <a:rPr lang="en-GB" sz="2400" dirty="0" smtClean="0"/>
              <a:t> – a useful back-up weapon for close fighting</a:t>
            </a:r>
            <a:endParaRPr lang="en-GB" sz="2400" dirty="0"/>
          </a:p>
        </p:txBody>
      </p:sp>
      <p:sp>
        <p:nvSpPr>
          <p:cNvPr id="9" name="TextBox 8"/>
          <p:cNvSpPr txBox="1"/>
          <p:nvPr/>
        </p:nvSpPr>
        <p:spPr>
          <a:xfrm>
            <a:off x="6012160" y="3976962"/>
            <a:ext cx="2736304" cy="461665"/>
          </a:xfrm>
          <a:prstGeom prst="rect">
            <a:avLst/>
          </a:prstGeom>
          <a:noFill/>
        </p:spPr>
        <p:txBody>
          <a:bodyPr wrap="square" rtlCol="0">
            <a:spAutoFit/>
          </a:bodyPr>
          <a:lstStyle/>
          <a:p>
            <a:r>
              <a:rPr lang="en-GB" sz="2400" dirty="0" smtClean="0"/>
              <a:t>a large round </a:t>
            </a:r>
            <a:r>
              <a:rPr lang="en-GB" sz="2400" b="1" dirty="0" smtClean="0"/>
              <a:t>shield</a:t>
            </a:r>
            <a:endParaRPr lang="en-GB" sz="2400" b="1" dirty="0"/>
          </a:p>
        </p:txBody>
      </p:sp>
      <p:sp>
        <p:nvSpPr>
          <p:cNvPr id="10" name="TextBox 9"/>
          <p:cNvSpPr txBox="1"/>
          <p:nvPr/>
        </p:nvSpPr>
        <p:spPr>
          <a:xfrm>
            <a:off x="4673965" y="5088410"/>
            <a:ext cx="4211960" cy="830997"/>
          </a:xfrm>
          <a:prstGeom prst="rect">
            <a:avLst/>
          </a:prstGeom>
          <a:noFill/>
        </p:spPr>
        <p:txBody>
          <a:bodyPr wrap="square" rtlCol="0">
            <a:spAutoFit/>
          </a:bodyPr>
          <a:lstStyle/>
          <a:p>
            <a:r>
              <a:rPr lang="en-GB" sz="2400" dirty="0" smtClean="0"/>
              <a:t>a </a:t>
            </a:r>
            <a:r>
              <a:rPr lang="en-GB" sz="2400" b="1" dirty="0" smtClean="0"/>
              <a:t>breastplate</a:t>
            </a:r>
            <a:r>
              <a:rPr lang="en-GB" sz="2400" dirty="0" smtClean="0"/>
              <a:t> – the chest-like design shows us that it’s metal.</a:t>
            </a:r>
            <a:endParaRPr lang="en-GB" sz="2400" dirty="0"/>
          </a:p>
        </p:txBody>
      </p:sp>
      <p:sp>
        <p:nvSpPr>
          <p:cNvPr id="11" name="Rectangle 10"/>
          <p:cNvSpPr/>
          <p:nvPr/>
        </p:nvSpPr>
        <p:spPr>
          <a:xfrm>
            <a:off x="4073541" y="820162"/>
            <a:ext cx="2597885" cy="1200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073541" y="820162"/>
            <a:ext cx="2597885" cy="1200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300192" y="2147372"/>
            <a:ext cx="2487984" cy="8309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012160" y="4005064"/>
            <a:ext cx="2736304"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673965" y="5088410"/>
            <a:ext cx="4074499" cy="8309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2504868" y="4755815"/>
            <a:ext cx="1457830" cy="15696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599487" y="4149080"/>
            <a:ext cx="1524241" cy="1200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223628" y="2020491"/>
            <a:ext cx="2412268" cy="15662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p:cNvCxnSpPr>
            <a:endCxn id="12" idx="1"/>
          </p:cNvCxnSpPr>
          <p:nvPr/>
        </p:nvCxnSpPr>
        <p:spPr>
          <a:xfrm flipV="1">
            <a:off x="3779912" y="1420327"/>
            <a:ext cx="293629" cy="352489"/>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912" y="3927855"/>
            <a:ext cx="32385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Straight Connector 21"/>
          <p:cNvCxnSpPr/>
          <p:nvPr/>
        </p:nvCxnSpPr>
        <p:spPr>
          <a:xfrm>
            <a:off x="5566131" y="4161460"/>
            <a:ext cx="446029" cy="926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162145" y="3924818"/>
            <a:ext cx="473751" cy="80482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35896" y="2973145"/>
            <a:ext cx="481690" cy="2476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40439" y="2620656"/>
            <a:ext cx="8597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4581966" y="3586782"/>
            <a:ext cx="526871" cy="1501628"/>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19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0"/>
            <a:ext cx="7620000" cy="5200650"/>
          </a:xfrm>
          <a:prstGeom prst="rect">
            <a:avLst/>
          </a:prstGeom>
        </p:spPr>
      </p:pic>
      <p:sp>
        <p:nvSpPr>
          <p:cNvPr id="3" name="TextBox 2"/>
          <p:cNvSpPr txBox="1"/>
          <p:nvPr/>
        </p:nvSpPr>
        <p:spPr>
          <a:xfrm>
            <a:off x="597826" y="5380672"/>
            <a:ext cx="7948348" cy="1200329"/>
          </a:xfrm>
          <a:prstGeom prst="rect">
            <a:avLst/>
          </a:prstGeom>
          <a:noFill/>
        </p:spPr>
        <p:txBody>
          <a:bodyPr wrap="square" rtlCol="0">
            <a:spAutoFit/>
          </a:bodyPr>
          <a:lstStyle/>
          <a:p>
            <a:r>
              <a:rPr lang="en-GB" dirty="0" smtClean="0"/>
              <a:t>This vase shows how the grips on the inside of the shield worked. </a:t>
            </a:r>
            <a:r>
              <a:rPr lang="en-GB" dirty="0" smtClean="0"/>
              <a:t>This </a:t>
            </a:r>
            <a:r>
              <a:rPr lang="en-GB" dirty="0" smtClean="0"/>
              <a:t>vase was made in the </a:t>
            </a:r>
            <a:r>
              <a:rPr lang="en-GB" dirty="0"/>
              <a:t>fifth-century </a:t>
            </a:r>
            <a:r>
              <a:rPr lang="en-GB" dirty="0" smtClean="0"/>
              <a:t>BCE, around 100 years after our vase.  By this time, hoplites were wearing lighter linen corselets like this one instead of metal breastplates.  What do you think might have motivated the change?     </a:t>
            </a:r>
            <a:endParaRPr lang="en-GB" dirty="0"/>
          </a:p>
        </p:txBody>
      </p:sp>
    </p:spTree>
    <p:extLst>
      <p:ext uri="{BB962C8B-B14F-4D97-AF65-F5344CB8AC3E}">
        <p14:creationId xmlns:p14="http://schemas.microsoft.com/office/powerpoint/2010/main" val="3618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6612"/>
          <a:stretch/>
        </p:blipFill>
        <p:spPr>
          <a:xfrm>
            <a:off x="3491344" y="0"/>
            <a:ext cx="5652655" cy="5401056"/>
          </a:xfrm>
          <a:prstGeom prst="rect">
            <a:avLst/>
          </a:prstGeom>
        </p:spPr>
      </p:pic>
      <p:sp>
        <p:nvSpPr>
          <p:cNvPr id="3" name="TextBox 2"/>
          <p:cNvSpPr txBox="1"/>
          <p:nvPr/>
        </p:nvSpPr>
        <p:spPr>
          <a:xfrm>
            <a:off x="314191" y="404664"/>
            <a:ext cx="2952328" cy="6247864"/>
          </a:xfrm>
          <a:prstGeom prst="rect">
            <a:avLst/>
          </a:prstGeom>
          <a:noFill/>
        </p:spPr>
        <p:txBody>
          <a:bodyPr wrap="square" rtlCol="0">
            <a:spAutoFit/>
          </a:bodyPr>
          <a:lstStyle/>
          <a:p>
            <a:r>
              <a:rPr lang="en-GB" sz="2000" b="1" dirty="0"/>
              <a:t>Euboea at </a:t>
            </a:r>
            <a:r>
              <a:rPr lang="en-GB" sz="2000" b="1" dirty="0" smtClean="0"/>
              <a:t>War</a:t>
            </a:r>
            <a:endParaRPr lang="en-GB" sz="2000" dirty="0" smtClean="0"/>
          </a:p>
          <a:p>
            <a:r>
              <a:rPr lang="en-GB" sz="2000" dirty="0" smtClean="0"/>
              <a:t>There was serious rivalry on Euboea between its two biggest city-states:</a:t>
            </a:r>
          </a:p>
          <a:p>
            <a:r>
              <a:rPr lang="en-GB" sz="2000" dirty="0" smtClean="0"/>
              <a:t>Eretria (where this vase is from) and </a:t>
            </a:r>
            <a:r>
              <a:rPr lang="en-GB" sz="2000" dirty="0" err="1" smtClean="0"/>
              <a:t>Chalkis</a:t>
            </a:r>
            <a:r>
              <a:rPr lang="en-GB" sz="2000" dirty="0" smtClean="0"/>
              <a:t>.</a:t>
            </a:r>
          </a:p>
          <a:p>
            <a:endParaRPr lang="en-GB" sz="2000" dirty="0" smtClean="0"/>
          </a:p>
          <a:p>
            <a:r>
              <a:rPr lang="en-GB" sz="2000" dirty="0" smtClean="0"/>
              <a:t>Each city wanted to own the land </a:t>
            </a:r>
            <a:r>
              <a:rPr lang="en-GB" sz="2000" dirty="0"/>
              <a:t>in between </a:t>
            </a:r>
            <a:r>
              <a:rPr lang="en-GB" sz="2000" dirty="0" smtClean="0"/>
              <a:t>the two cities.</a:t>
            </a:r>
          </a:p>
          <a:p>
            <a:endParaRPr lang="en-GB" sz="2000" dirty="0"/>
          </a:p>
          <a:p>
            <a:r>
              <a:rPr lang="en-GB" sz="2000" dirty="0" smtClean="0"/>
              <a:t>In the years before the vase was made, the two cities had fought many battles to decide their borders.</a:t>
            </a:r>
          </a:p>
          <a:p>
            <a:endParaRPr lang="en-GB" sz="2000" dirty="0"/>
          </a:p>
          <a:p>
            <a:r>
              <a:rPr lang="en-GB" sz="2000" dirty="0" smtClean="0"/>
              <a:t>The most common enemy for Greek soldiers was other Greeks.</a:t>
            </a:r>
            <a:endParaRPr lang="en-GB" sz="2000" dirty="0"/>
          </a:p>
        </p:txBody>
      </p:sp>
    </p:spTree>
    <p:extLst>
      <p:ext uri="{BB962C8B-B14F-4D97-AF65-F5344CB8AC3E}">
        <p14:creationId xmlns:p14="http://schemas.microsoft.com/office/powerpoint/2010/main" val="344268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17848" y="5188202"/>
            <a:ext cx="8846640" cy="1200329"/>
          </a:xfrm>
          <a:prstGeom prst="rect">
            <a:avLst/>
          </a:prstGeom>
          <a:noFill/>
        </p:spPr>
        <p:txBody>
          <a:bodyPr wrap="square" rtlCol="0">
            <a:spAutoFit/>
          </a:bodyPr>
          <a:lstStyle/>
          <a:p>
            <a:r>
              <a:rPr lang="en-GB" sz="2400" dirty="0" smtClean="0"/>
              <a:t>The </a:t>
            </a:r>
            <a:r>
              <a:rPr lang="en-GB" sz="2400" dirty="0"/>
              <a:t>vase was made on the </a:t>
            </a:r>
            <a:r>
              <a:rPr lang="en-GB" sz="2400" dirty="0" smtClean="0"/>
              <a:t>Greek island </a:t>
            </a:r>
            <a:r>
              <a:rPr lang="en-GB" sz="2400" dirty="0"/>
              <a:t>of </a:t>
            </a:r>
            <a:r>
              <a:rPr lang="en-GB" sz="2400" b="1" dirty="0"/>
              <a:t>Euboea</a:t>
            </a:r>
            <a:r>
              <a:rPr lang="en-GB" sz="2400" dirty="0"/>
              <a:t> in around 550BCE.</a:t>
            </a:r>
            <a:br>
              <a:rPr lang="en-GB" sz="2400" dirty="0"/>
            </a:br>
            <a:r>
              <a:rPr lang="en-GB" sz="2400" dirty="0"/>
              <a:t>It’s a sort of shallow dish</a:t>
            </a:r>
            <a:r>
              <a:rPr lang="en-GB" sz="2400" dirty="0" smtClean="0"/>
              <a:t>, called </a:t>
            </a:r>
            <a:r>
              <a:rPr lang="en-GB" sz="2400" dirty="0"/>
              <a:t>a </a:t>
            </a:r>
            <a:r>
              <a:rPr lang="en-GB" sz="2400" b="1" i="1" dirty="0" smtClean="0"/>
              <a:t>lekanis</a:t>
            </a:r>
            <a:r>
              <a:rPr lang="en-GB" sz="2400" dirty="0" smtClean="0"/>
              <a:t>.  It would once have had lid and would have </a:t>
            </a:r>
            <a:r>
              <a:rPr lang="en-GB" sz="2400" dirty="0"/>
              <a:t>been used at </a:t>
            </a:r>
            <a:r>
              <a:rPr lang="en-GB" sz="2400" dirty="0" smtClean="0"/>
              <a:t>fashionable symposium </a:t>
            </a:r>
            <a:r>
              <a:rPr lang="en-GB" sz="2400" dirty="0"/>
              <a:t>dinner parties.</a:t>
            </a:r>
          </a:p>
        </p:txBody>
      </p:sp>
      <p:sp>
        <p:nvSpPr>
          <p:cNvPr id="3" name="TextBox 2"/>
          <p:cNvSpPr txBox="1"/>
          <p:nvPr/>
        </p:nvSpPr>
        <p:spPr>
          <a:xfrm>
            <a:off x="251520" y="476672"/>
            <a:ext cx="2520281" cy="4154984"/>
          </a:xfrm>
          <a:prstGeom prst="rect">
            <a:avLst/>
          </a:prstGeom>
          <a:noFill/>
        </p:spPr>
        <p:txBody>
          <a:bodyPr wrap="square" rtlCol="0">
            <a:spAutoFit/>
          </a:bodyPr>
          <a:lstStyle/>
          <a:p>
            <a:r>
              <a:rPr lang="en-GB" sz="2400" dirty="0" smtClean="0"/>
              <a:t>The animation </a:t>
            </a:r>
            <a:r>
              <a:rPr lang="en-GB" sz="2400" i="1" dirty="0" smtClean="0"/>
              <a:t>Hoplites</a:t>
            </a:r>
            <a:r>
              <a:rPr lang="en-GB" sz="2400" i="1" dirty="0"/>
              <a:t>!</a:t>
            </a:r>
            <a:r>
              <a:rPr lang="en-GB" sz="2400" dirty="0"/>
              <a:t> </a:t>
            </a:r>
            <a:r>
              <a:rPr lang="en-GB" sz="2400" i="1" dirty="0" smtClean="0"/>
              <a:t>Greeks at War</a:t>
            </a:r>
            <a:r>
              <a:rPr lang="en-GB" sz="2400" dirty="0" smtClean="0"/>
              <a:t> was </a:t>
            </a:r>
            <a:r>
              <a:rPr lang="en-GB" sz="2400" dirty="0"/>
              <a:t>made from the scenes on this </a:t>
            </a:r>
          </a:p>
          <a:p>
            <a:r>
              <a:rPr lang="en-GB" sz="2400" dirty="0"/>
              <a:t>ancient Greek vase, which is housed in the</a:t>
            </a:r>
          </a:p>
          <a:p>
            <a:r>
              <a:rPr lang="en-GB" sz="2400" dirty="0"/>
              <a:t>Ure </a:t>
            </a:r>
            <a:r>
              <a:rPr lang="en-GB" sz="2400" dirty="0" smtClean="0"/>
              <a:t>Museum</a:t>
            </a:r>
          </a:p>
          <a:p>
            <a:r>
              <a:rPr lang="en-GB" sz="2400" dirty="0" smtClean="0"/>
              <a:t>in </a:t>
            </a:r>
            <a:r>
              <a:rPr lang="en-GB" sz="2400" dirty="0"/>
              <a:t>Reading (catalogue 56.8.8).</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7" y="0"/>
            <a:ext cx="6228184" cy="518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490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3686" t="2571" r="9207" b="3139"/>
          <a:stretch/>
        </p:blipFill>
        <p:spPr>
          <a:xfrm>
            <a:off x="0" y="1"/>
            <a:ext cx="2888435" cy="2348879"/>
          </a:xfrm>
        </p:spPr>
      </p:pic>
      <p:sp>
        <p:nvSpPr>
          <p:cNvPr id="2" name="Title 1"/>
          <p:cNvSpPr>
            <a:spLocks noGrp="1"/>
          </p:cNvSpPr>
          <p:nvPr>
            <p:ph type="title"/>
          </p:nvPr>
        </p:nvSpPr>
        <p:spPr>
          <a:xfrm>
            <a:off x="0" y="4869160"/>
            <a:ext cx="9144000" cy="1988840"/>
          </a:xfrm>
        </p:spPr>
        <p:txBody>
          <a:bodyPr>
            <a:normAutofit fontScale="90000"/>
          </a:bodyPr>
          <a:lstStyle/>
          <a:p>
            <a:pPr algn="r"/>
            <a:r>
              <a:rPr lang="en-GB" sz="2800" dirty="0" smtClean="0"/>
              <a:t>Athletics competitions at religious festivals, such as the</a:t>
            </a:r>
            <a:br>
              <a:rPr lang="en-GB" sz="2800" dirty="0" smtClean="0"/>
            </a:br>
            <a:r>
              <a:rPr lang="en-GB" sz="2800" b="1" dirty="0" smtClean="0"/>
              <a:t>Olympic Games</a:t>
            </a:r>
            <a:r>
              <a:rPr lang="en-GB" sz="2800" dirty="0" smtClean="0"/>
              <a:t>, gave the Greeks peaceful ways to compete.</a:t>
            </a:r>
            <a:br>
              <a:rPr lang="en-GB" sz="2800" dirty="0" smtClean="0"/>
            </a:br>
            <a:r>
              <a:rPr lang="en-GB" sz="2800" dirty="0" smtClean="0"/>
              <a:t>Wars stopped when it was time for the Games.</a:t>
            </a:r>
            <a:br>
              <a:rPr lang="en-GB" sz="2800" dirty="0" smtClean="0"/>
            </a:br>
            <a:r>
              <a:rPr lang="en-GB" sz="2800" dirty="0" smtClean="0"/>
              <a:t>Great warriors could also be great athletes,</a:t>
            </a:r>
            <a:br>
              <a:rPr lang="en-GB" sz="2800" dirty="0" smtClean="0"/>
            </a:br>
            <a:r>
              <a:rPr lang="en-GB" sz="2800" dirty="0" smtClean="0"/>
              <a:t>great horse-riders, or great organisers.</a:t>
            </a:r>
            <a:br>
              <a:rPr lang="en-GB" sz="2800" dirty="0" smtClean="0"/>
            </a:br>
            <a:endParaRPr lang="en-GB" sz="2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3211" y="2780928"/>
            <a:ext cx="2996702" cy="1867663"/>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r="12618"/>
          <a:stretch/>
        </p:blipFill>
        <p:spPr>
          <a:xfrm>
            <a:off x="5839125" y="7639"/>
            <a:ext cx="3304875" cy="2591551"/>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9018" r="5349"/>
          <a:stretch/>
        </p:blipFill>
        <p:spPr>
          <a:xfrm>
            <a:off x="2915816" y="-27384"/>
            <a:ext cx="2923309" cy="2950210"/>
          </a:xfrm>
          <a:prstGeom prst="rect">
            <a:avLst/>
          </a:prstGeom>
        </p:spPr>
      </p:pic>
      <p:sp>
        <p:nvSpPr>
          <p:cNvPr id="8" name="Rectangle 7"/>
          <p:cNvSpPr/>
          <p:nvPr/>
        </p:nvSpPr>
        <p:spPr>
          <a:xfrm>
            <a:off x="179512" y="2993775"/>
            <a:ext cx="2664296" cy="14277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51520" y="2922826"/>
            <a:ext cx="2664296" cy="1569660"/>
          </a:xfrm>
          <a:prstGeom prst="rect">
            <a:avLst/>
          </a:prstGeom>
          <a:noFill/>
        </p:spPr>
        <p:txBody>
          <a:bodyPr wrap="square" rtlCol="0">
            <a:spAutoFit/>
          </a:bodyPr>
          <a:lstStyle/>
          <a:p>
            <a:r>
              <a:rPr lang="en-GB" sz="2400" dirty="0" smtClean="0"/>
              <a:t>Vases showing running, long jump, javelin, and mixed martial arts</a:t>
            </a:r>
            <a:endParaRPr lang="en-GB" sz="2400" dirty="0"/>
          </a:p>
        </p:txBody>
      </p:sp>
      <p:sp>
        <p:nvSpPr>
          <p:cNvPr id="9" name="TextBox 8"/>
          <p:cNvSpPr txBox="1"/>
          <p:nvPr/>
        </p:nvSpPr>
        <p:spPr>
          <a:xfrm>
            <a:off x="3487577" y="3109232"/>
            <a:ext cx="2158458" cy="1384995"/>
          </a:xfrm>
          <a:prstGeom prst="rect">
            <a:avLst/>
          </a:prstGeom>
          <a:noFill/>
        </p:spPr>
        <p:txBody>
          <a:bodyPr wrap="square" rtlCol="0">
            <a:spAutoFit/>
          </a:bodyPr>
          <a:lstStyle/>
          <a:p>
            <a:r>
              <a:rPr lang="en-GB" sz="2800" b="1" dirty="0" smtClean="0"/>
              <a:t>Soldiers</a:t>
            </a:r>
          </a:p>
          <a:p>
            <a:r>
              <a:rPr lang="en-GB" sz="2800" b="1" dirty="0" smtClean="0"/>
              <a:t>Away From Wars</a:t>
            </a:r>
            <a:endParaRPr lang="en-GB" sz="2800" b="1" dirty="0"/>
          </a:p>
        </p:txBody>
      </p:sp>
    </p:spTree>
    <p:extLst>
      <p:ext uri="{BB962C8B-B14F-4D97-AF65-F5344CB8AC3E}">
        <p14:creationId xmlns:p14="http://schemas.microsoft.com/office/powerpoint/2010/main" val="733389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6306"/>
          <a:stretch/>
        </p:blipFill>
        <p:spPr>
          <a:xfrm>
            <a:off x="1" y="0"/>
            <a:ext cx="3491880" cy="2992582"/>
          </a:xfrm>
          <a:prstGeom prst="rect">
            <a:avLst/>
          </a:prstGeom>
        </p:spPr>
      </p:pic>
      <p:sp>
        <p:nvSpPr>
          <p:cNvPr id="5" name="TextBox 4"/>
          <p:cNvSpPr txBox="1"/>
          <p:nvPr/>
        </p:nvSpPr>
        <p:spPr>
          <a:xfrm>
            <a:off x="221637" y="3193994"/>
            <a:ext cx="8526827" cy="3508653"/>
          </a:xfrm>
          <a:prstGeom prst="rect">
            <a:avLst/>
          </a:prstGeom>
          <a:noFill/>
        </p:spPr>
        <p:txBody>
          <a:bodyPr wrap="square" rtlCol="0">
            <a:spAutoFit/>
          </a:bodyPr>
          <a:lstStyle/>
          <a:p>
            <a:pPr>
              <a:spcAft>
                <a:spcPts val="1200"/>
              </a:spcAft>
            </a:pPr>
            <a:r>
              <a:rPr lang="en-GB" sz="2400" dirty="0" smtClean="0"/>
              <a:t>Soldiers were also citizens.</a:t>
            </a:r>
          </a:p>
          <a:p>
            <a:pPr>
              <a:spcAft>
                <a:spcPts val="1200"/>
              </a:spcAft>
            </a:pPr>
            <a:r>
              <a:rPr lang="en-GB" sz="2400" dirty="0" smtClean="0"/>
              <a:t>They had to look after their families, take part in the running of their city, and manage their farms.</a:t>
            </a:r>
          </a:p>
          <a:p>
            <a:pPr>
              <a:spcAft>
                <a:spcPts val="1200"/>
              </a:spcAft>
            </a:pPr>
            <a:r>
              <a:rPr lang="en-GB" sz="2400" dirty="0" smtClean="0"/>
              <a:t>Some soldiers would have been merchants.</a:t>
            </a:r>
          </a:p>
          <a:p>
            <a:pPr>
              <a:spcAft>
                <a:spcPts val="1200"/>
              </a:spcAft>
            </a:pPr>
            <a:r>
              <a:rPr lang="en-GB" sz="2400" dirty="0" smtClean="0"/>
              <a:t>They would all take part in some of the usual Greek pass-times: enjoying music and dancing, listening to poetry, maybe writing poetry, experimenting in science and maths, hunting game and exercising, and - of course – meeting at symposiums.</a:t>
            </a:r>
            <a:endParaRPr lang="en-GB" sz="24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7372" y="332656"/>
            <a:ext cx="4580806" cy="250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572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5091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0" y="0"/>
            <a:ext cx="9144000" cy="105273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4365104"/>
            <a:ext cx="9144000" cy="2492896"/>
          </a:xfrm>
          <a:prstGeom prst="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432048"/>
            <a:ext cx="1450504" cy="6597352"/>
          </a:xfrm>
        </p:spPr>
        <p:txBody>
          <a:bodyPr>
            <a:noAutofit/>
          </a:bodyPr>
          <a:lstStyle/>
          <a:p>
            <a:pPr algn="l">
              <a:spcBef>
                <a:spcPts val="600"/>
              </a:spcBef>
              <a:spcAft>
                <a:spcPts val="600"/>
              </a:spcAft>
            </a:pPr>
            <a:r>
              <a:rPr lang="en-GB" sz="3100" dirty="0" smtClean="0"/>
              <a:t/>
            </a:r>
            <a:br>
              <a:rPr lang="en-GB" sz="3100" dirty="0" smtClean="0"/>
            </a:br>
            <a:r>
              <a:rPr lang="en-GB" sz="3100" dirty="0"/>
              <a:t/>
            </a:r>
            <a:br>
              <a:rPr lang="en-GB" sz="3100" dirty="0"/>
            </a:br>
            <a:r>
              <a:rPr lang="en-GB" sz="2200" dirty="0"/>
              <a:t>610</a:t>
            </a:r>
            <a:br>
              <a:rPr lang="en-GB" sz="2200" dirty="0"/>
            </a:br>
            <a:r>
              <a:rPr lang="en-GB" sz="2200" dirty="0"/>
              <a:t>600BCE</a:t>
            </a:r>
            <a:r>
              <a:rPr lang="en-GB" sz="2200" dirty="0" smtClean="0"/>
              <a:t/>
            </a:r>
            <a:br>
              <a:rPr lang="en-GB" sz="2200" dirty="0" smtClean="0"/>
            </a:br>
            <a:r>
              <a:rPr lang="en-GB" sz="2200" dirty="0" smtClean="0"/>
              <a:t>590</a:t>
            </a:r>
            <a:br>
              <a:rPr lang="en-GB" sz="2200" dirty="0" smtClean="0"/>
            </a:br>
            <a:r>
              <a:rPr lang="en-GB" sz="2200" dirty="0" smtClean="0"/>
              <a:t>580</a:t>
            </a:r>
            <a:br>
              <a:rPr lang="en-GB" sz="2200" dirty="0" smtClean="0"/>
            </a:br>
            <a:r>
              <a:rPr lang="en-GB" sz="2200" dirty="0" smtClean="0"/>
              <a:t>570</a:t>
            </a:r>
            <a:br>
              <a:rPr lang="en-GB" sz="2200" dirty="0" smtClean="0"/>
            </a:br>
            <a:r>
              <a:rPr lang="en-GB" sz="2200" dirty="0" smtClean="0"/>
              <a:t>560</a:t>
            </a:r>
            <a:br>
              <a:rPr lang="en-GB" sz="2200" dirty="0" smtClean="0"/>
            </a:br>
            <a:r>
              <a:rPr lang="en-GB" sz="2200" dirty="0" smtClean="0"/>
              <a:t>550</a:t>
            </a:r>
            <a:br>
              <a:rPr lang="en-GB" sz="2200" dirty="0" smtClean="0"/>
            </a:br>
            <a:r>
              <a:rPr lang="en-GB" sz="2200" dirty="0" smtClean="0"/>
              <a:t>540</a:t>
            </a:r>
            <a:br>
              <a:rPr lang="en-GB" sz="2200" dirty="0" smtClean="0"/>
            </a:br>
            <a:r>
              <a:rPr lang="en-GB" sz="2200" dirty="0" smtClean="0"/>
              <a:t>530</a:t>
            </a:r>
            <a:br>
              <a:rPr lang="en-GB" sz="2200" dirty="0" smtClean="0"/>
            </a:br>
            <a:r>
              <a:rPr lang="en-GB" sz="2200" dirty="0" smtClean="0"/>
              <a:t>520</a:t>
            </a:r>
            <a:br>
              <a:rPr lang="en-GB" sz="2200" dirty="0" smtClean="0"/>
            </a:br>
            <a:r>
              <a:rPr lang="en-GB" sz="2200" dirty="0" smtClean="0"/>
              <a:t>510</a:t>
            </a:r>
            <a:br>
              <a:rPr lang="en-GB" sz="2200" dirty="0" smtClean="0"/>
            </a:br>
            <a:r>
              <a:rPr lang="en-GB" sz="2200" dirty="0" smtClean="0"/>
              <a:t>500BCE</a:t>
            </a:r>
            <a:br>
              <a:rPr lang="en-GB" sz="2200" dirty="0" smtClean="0"/>
            </a:br>
            <a:r>
              <a:rPr lang="en-GB" sz="2200" dirty="0" smtClean="0"/>
              <a:t>490</a:t>
            </a:r>
            <a:br>
              <a:rPr lang="en-GB" sz="2200" dirty="0" smtClean="0"/>
            </a:br>
            <a:r>
              <a:rPr lang="en-GB" sz="2200" dirty="0" smtClean="0"/>
              <a:t>480</a:t>
            </a:r>
            <a:br>
              <a:rPr lang="en-GB" sz="2200" dirty="0" smtClean="0"/>
            </a:br>
            <a:r>
              <a:rPr lang="en-GB" sz="2200" dirty="0" smtClean="0"/>
              <a:t>470</a:t>
            </a:r>
            <a:br>
              <a:rPr lang="en-GB" sz="2200" dirty="0" smtClean="0"/>
            </a:br>
            <a:r>
              <a:rPr lang="en-GB" sz="2200" dirty="0" smtClean="0"/>
              <a:t>460</a:t>
            </a:r>
            <a:br>
              <a:rPr lang="en-GB" sz="2200" dirty="0" smtClean="0"/>
            </a:br>
            <a:r>
              <a:rPr lang="en-GB" sz="2200" dirty="0" smtClean="0"/>
              <a:t>450</a:t>
            </a:r>
            <a:br>
              <a:rPr lang="en-GB" sz="2200" dirty="0" smtClean="0"/>
            </a:br>
            <a:r>
              <a:rPr lang="en-GB" sz="2200" dirty="0" smtClean="0"/>
              <a:t>440</a:t>
            </a:r>
            <a:r>
              <a:rPr lang="en-GB" dirty="0" smtClean="0"/>
              <a:t/>
            </a:r>
            <a:br>
              <a:rPr lang="en-GB" dirty="0" smtClean="0"/>
            </a:br>
            <a:r>
              <a:rPr lang="en-GB" dirty="0" smtClean="0"/>
              <a:t/>
            </a:r>
            <a:br>
              <a:rPr lang="en-GB" dirty="0" smtClean="0"/>
            </a:br>
            <a:endParaRPr lang="en-GB"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182" r="7818"/>
          <a:stretch/>
        </p:blipFill>
        <p:spPr>
          <a:xfrm>
            <a:off x="2915816" y="1111374"/>
            <a:ext cx="3048001" cy="2533650"/>
          </a:xfrm>
        </p:spPr>
      </p:pic>
      <p:cxnSp>
        <p:nvCxnSpPr>
          <p:cNvPr id="5" name="Straight Arrow Connector 4"/>
          <p:cNvCxnSpPr/>
          <p:nvPr/>
        </p:nvCxnSpPr>
        <p:spPr>
          <a:xfrm flipV="1">
            <a:off x="1115616" y="2702680"/>
            <a:ext cx="1728192" cy="219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56176" y="1733907"/>
            <a:ext cx="2664296" cy="830997"/>
          </a:xfrm>
          <a:prstGeom prst="rect">
            <a:avLst/>
          </a:prstGeom>
          <a:noFill/>
        </p:spPr>
        <p:txBody>
          <a:bodyPr wrap="square" rtlCol="0">
            <a:spAutoFit/>
          </a:bodyPr>
          <a:lstStyle/>
          <a:p>
            <a:r>
              <a:rPr lang="en-GB" sz="2400" dirty="0" smtClean="0"/>
              <a:t>The vase was made in around 550BCE</a:t>
            </a:r>
            <a:endParaRPr lang="en-GB" sz="2400" dirty="0"/>
          </a:p>
        </p:txBody>
      </p:sp>
      <p:cxnSp>
        <p:nvCxnSpPr>
          <p:cNvPr id="8" name="Straight Arrow Connector 7"/>
          <p:cNvCxnSpPr/>
          <p:nvPr/>
        </p:nvCxnSpPr>
        <p:spPr>
          <a:xfrm>
            <a:off x="1403648" y="6131616"/>
            <a:ext cx="1728192"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03648" y="4941168"/>
            <a:ext cx="1728192"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03648" y="4686881"/>
            <a:ext cx="0" cy="51096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47864" y="4787860"/>
            <a:ext cx="2016224" cy="369332"/>
          </a:xfrm>
          <a:prstGeom prst="rect">
            <a:avLst/>
          </a:prstGeom>
          <a:noFill/>
        </p:spPr>
        <p:txBody>
          <a:bodyPr wrap="square" rtlCol="0">
            <a:spAutoFit/>
          </a:bodyPr>
          <a:lstStyle/>
          <a:p>
            <a:r>
              <a:rPr lang="en-GB" dirty="0" smtClean="0"/>
              <a:t>Persian Wars</a:t>
            </a:r>
            <a:endParaRPr lang="en-GB" dirty="0"/>
          </a:p>
        </p:txBody>
      </p:sp>
      <p:sp>
        <p:nvSpPr>
          <p:cNvPr id="21" name="TextBox 20"/>
          <p:cNvSpPr txBox="1"/>
          <p:nvPr/>
        </p:nvSpPr>
        <p:spPr>
          <a:xfrm>
            <a:off x="3203848" y="5946950"/>
            <a:ext cx="3999268" cy="369332"/>
          </a:xfrm>
          <a:prstGeom prst="rect">
            <a:avLst/>
          </a:prstGeom>
          <a:noFill/>
        </p:spPr>
        <p:txBody>
          <a:bodyPr wrap="square" rtlCol="0">
            <a:spAutoFit/>
          </a:bodyPr>
          <a:lstStyle/>
          <a:p>
            <a:r>
              <a:rPr lang="en-GB" dirty="0" smtClean="0"/>
              <a:t>The Parthenon temple begun at Athens</a:t>
            </a:r>
            <a:endParaRPr lang="en-GB" dirty="0"/>
          </a:p>
        </p:txBody>
      </p:sp>
      <p:pic>
        <p:nvPicPr>
          <p:cNvPr id="30" name="Picture 29"/>
          <p:cNvPicPr>
            <a:picLocks noChangeAspect="1"/>
          </p:cNvPicPr>
          <p:nvPr/>
        </p:nvPicPr>
        <p:blipFill rotWithShape="1">
          <a:blip r:embed="rId3" cstate="print">
            <a:extLst>
              <a:ext uri="{28A0092B-C50C-407E-A947-70E740481C1C}">
                <a14:useLocalDpi xmlns:a14="http://schemas.microsoft.com/office/drawing/2010/main" val="0"/>
              </a:ext>
            </a:extLst>
          </a:blip>
          <a:srcRect l="3983" t="8469" r="2925" b="19598"/>
          <a:stretch/>
        </p:blipFill>
        <p:spPr>
          <a:xfrm>
            <a:off x="7092280" y="5661248"/>
            <a:ext cx="1962053" cy="1028191"/>
          </a:xfrm>
          <a:prstGeom prst="rect">
            <a:avLst/>
          </a:prstGeom>
        </p:spPr>
      </p:pic>
    </p:spTree>
    <p:extLst>
      <p:ext uri="{BB962C8B-B14F-4D97-AF65-F5344CB8AC3E}">
        <p14:creationId xmlns:p14="http://schemas.microsoft.com/office/powerpoint/2010/main" val="1780803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182" r="7818"/>
          <a:stretch/>
        </p:blipFill>
        <p:spPr>
          <a:xfrm>
            <a:off x="4831610" y="818752"/>
            <a:ext cx="3971391" cy="3301217"/>
          </a:xfr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209" t="6798" r="13336" b="4115"/>
          <a:stretch/>
        </p:blipFill>
        <p:spPr>
          <a:xfrm>
            <a:off x="296772" y="813743"/>
            <a:ext cx="3987196" cy="331123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023" t="19285" r="5712" b="35890"/>
          <a:stretch/>
        </p:blipFill>
        <p:spPr>
          <a:xfrm>
            <a:off x="116752" y="5139998"/>
            <a:ext cx="4347236" cy="1601370"/>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4385" t="27682" r="4239" b="23144"/>
          <a:stretch/>
        </p:blipFill>
        <p:spPr>
          <a:xfrm>
            <a:off x="4752020" y="5100162"/>
            <a:ext cx="4367586" cy="1758683"/>
          </a:xfrm>
          <a:prstGeom prst="rect">
            <a:avLst/>
          </a:prstGeom>
        </p:spPr>
      </p:pic>
      <p:sp>
        <p:nvSpPr>
          <p:cNvPr id="7" name="TextBox 6"/>
          <p:cNvSpPr txBox="1"/>
          <p:nvPr/>
        </p:nvSpPr>
        <p:spPr>
          <a:xfrm>
            <a:off x="755576" y="4365104"/>
            <a:ext cx="7586988" cy="523220"/>
          </a:xfrm>
          <a:prstGeom prst="rect">
            <a:avLst/>
          </a:prstGeom>
          <a:noFill/>
        </p:spPr>
        <p:txBody>
          <a:bodyPr wrap="square" rtlCol="0">
            <a:spAutoFit/>
          </a:bodyPr>
          <a:lstStyle/>
          <a:p>
            <a:r>
              <a:rPr lang="en-GB" sz="2800" dirty="0" smtClean="0"/>
              <a:t>From the Side.    Sitting on its base, and on its rim.   </a:t>
            </a:r>
          </a:p>
        </p:txBody>
      </p:sp>
      <p:cxnSp>
        <p:nvCxnSpPr>
          <p:cNvPr id="15" name="Straight Connector 14"/>
          <p:cNvCxnSpPr/>
          <p:nvPr/>
        </p:nvCxnSpPr>
        <p:spPr>
          <a:xfrm>
            <a:off x="4535996" y="396280"/>
            <a:ext cx="45005" cy="382480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9552" y="260648"/>
            <a:ext cx="3744416" cy="523220"/>
          </a:xfrm>
          <a:prstGeom prst="rect">
            <a:avLst/>
          </a:prstGeom>
          <a:noFill/>
        </p:spPr>
        <p:txBody>
          <a:bodyPr wrap="square" rtlCol="0">
            <a:spAutoFit/>
          </a:bodyPr>
          <a:lstStyle/>
          <a:p>
            <a:r>
              <a:rPr lang="en-GB" sz="2800" dirty="0" smtClean="0"/>
              <a:t>This is it From Above</a:t>
            </a:r>
            <a:endParaRPr lang="en-GB" sz="2800" dirty="0"/>
          </a:p>
        </p:txBody>
      </p:sp>
      <p:sp>
        <p:nvSpPr>
          <p:cNvPr id="21" name="TextBox 20"/>
          <p:cNvSpPr txBox="1"/>
          <p:nvPr/>
        </p:nvSpPr>
        <p:spPr>
          <a:xfrm>
            <a:off x="4860032" y="332656"/>
            <a:ext cx="2736304" cy="523220"/>
          </a:xfrm>
          <a:prstGeom prst="rect">
            <a:avLst/>
          </a:prstGeom>
          <a:noFill/>
        </p:spPr>
        <p:txBody>
          <a:bodyPr wrap="square" rtlCol="0">
            <a:spAutoFit/>
          </a:bodyPr>
          <a:lstStyle/>
          <a:p>
            <a:r>
              <a:rPr lang="en-GB" sz="2800" dirty="0" smtClean="0"/>
              <a:t>From Below</a:t>
            </a:r>
            <a:endParaRPr lang="en-GB" sz="2800" dirty="0"/>
          </a:p>
        </p:txBody>
      </p:sp>
      <p:cxnSp>
        <p:nvCxnSpPr>
          <p:cNvPr id="23" name="Straight Connector 22"/>
          <p:cNvCxnSpPr/>
          <p:nvPr/>
        </p:nvCxnSpPr>
        <p:spPr>
          <a:xfrm>
            <a:off x="539552" y="4221088"/>
            <a:ext cx="842493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131840" y="4883356"/>
            <a:ext cx="2016224" cy="14979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812360" y="4888324"/>
            <a:ext cx="144016" cy="5569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846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sz="2800" dirty="0" smtClean="0"/>
              <a:t>The underside of the vase is divided into four main sections:</a:t>
            </a:r>
            <a:endParaRPr lang="en-GB" sz="2800"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3686" t="2571" r="9207" b="3139"/>
          <a:stretch/>
        </p:blipFill>
        <p:spPr>
          <a:xfrm>
            <a:off x="1108454" y="1124744"/>
            <a:ext cx="6927093" cy="5633121"/>
          </a:xfrm>
        </p:spPr>
      </p:pic>
      <p:sp>
        <p:nvSpPr>
          <p:cNvPr id="5" name="Oval 4"/>
          <p:cNvSpPr/>
          <p:nvPr/>
        </p:nvSpPr>
        <p:spPr>
          <a:xfrm>
            <a:off x="1428800" y="980727"/>
            <a:ext cx="6311552" cy="585773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p:nvPr/>
        </p:nvCxnSpPr>
        <p:spPr>
          <a:xfrm flipV="1">
            <a:off x="4427984" y="1320733"/>
            <a:ext cx="3168352" cy="297236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3491880" y="980727"/>
            <a:ext cx="936104" cy="331236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99592" y="4221088"/>
            <a:ext cx="3528392" cy="122413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27984" y="4221088"/>
            <a:ext cx="2952328" cy="223224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9512" y="1268760"/>
            <a:ext cx="1512168" cy="954107"/>
          </a:xfrm>
          <a:prstGeom prst="rect">
            <a:avLst/>
          </a:prstGeom>
          <a:noFill/>
        </p:spPr>
        <p:txBody>
          <a:bodyPr wrap="square" rtlCol="0">
            <a:spAutoFit/>
          </a:bodyPr>
          <a:lstStyle/>
          <a:p>
            <a:r>
              <a:rPr lang="en-GB" sz="2800" dirty="0" smtClean="0"/>
              <a:t>athletics training</a:t>
            </a:r>
            <a:endParaRPr lang="en-GB" sz="2800" dirty="0"/>
          </a:p>
        </p:txBody>
      </p:sp>
      <p:sp>
        <p:nvSpPr>
          <p:cNvPr id="7" name="Rectangle 6"/>
          <p:cNvSpPr/>
          <p:nvPr/>
        </p:nvSpPr>
        <p:spPr>
          <a:xfrm>
            <a:off x="7594595" y="1745813"/>
            <a:ext cx="1415324" cy="954107"/>
          </a:xfrm>
          <a:prstGeom prst="rect">
            <a:avLst/>
          </a:prstGeom>
        </p:spPr>
        <p:txBody>
          <a:bodyPr wrap="none">
            <a:spAutoFit/>
          </a:bodyPr>
          <a:lstStyle/>
          <a:p>
            <a:r>
              <a:rPr lang="en-GB" sz="2800" dirty="0" smtClean="0"/>
              <a:t>athletics</a:t>
            </a:r>
          </a:p>
          <a:p>
            <a:r>
              <a:rPr lang="en-GB" sz="2800" dirty="0" smtClean="0"/>
              <a:t>training</a:t>
            </a:r>
            <a:endParaRPr lang="en-GB" sz="2800" dirty="0"/>
          </a:p>
        </p:txBody>
      </p:sp>
      <p:sp>
        <p:nvSpPr>
          <p:cNvPr id="9" name="TextBox 8"/>
          <p:cNvSpPr txBox="1"/>
          <p:nvPr/>
        </p:nvSpPr>
        <p:spPr>
          <a:xfrm>
            <a:off x="467544" y="5733256"/>
            <a:ext cx="1656184" cy="954107"/>
          </a:xfrm>
          <a:prstGeom prst="rect">
            <a:avLst/>
          </a:prstGeom>
          <a:noFill/>
        </p:spPr>
        <p:txBody>
          <a:bodyPr wrap="square" rtlCol="0">
            <a:spAutoFit/>
          </a:bodyPr>
          <a:lstStyle/>
          <a:p>
            <a:r>
              <a:rPr lang="en-GB" sz="2800" dirty="0" smtClean="0"/>
              <a:t>combat training</a:t>
            </a:r>
            <a:endParaRPr lang="en-GB" sz="2800" dirty="0"/>
          </a:p>
        </p:txBody>
      </p:sp>
      <p:sp>
        <p:nvSpPr>
          <p:cNvPr id="11" name="TextBox 10"/>
          <p:cNvSpPr txBox="1"/>
          <p:nvPr/>
        </p:nvSpPr>
        <p:spPr>
          <a:xfrm>
            <a:off x="6336704" y="764704"/>
            <a:ext cx="2699792" cy="830997"/>
          </a:xfrm>
          <a:prstGeom prst="rect">
            <a:avLst/>
          </a:prstGeom>
          <a:noFill/>
        </p:spPr>
        <p:txBody>
          <a:bodyPr wrap="square" rtlCol="0">
            <a:spAutoFit/>
          </a:bodyPr>
          <a:lstStyle/>
          <a:p>
            <a:r>
              <a:rPr lang="en-GB" sz="2400" dirty="0" smtClean="0"/>
              <a:t>abstract pillar design</a:t>
            </a:r>
            <a:endParaRPr lang="en-GB" sz="2400" dirty="0"/>
          </a:p>
        </p:txBody>
      </p:sp>
    </p:spTree>
    <p:extLst>
      <p:ext uri="{BB962C8B-B14F-4D97-AF65-F5344CB8AC3E}">
        <p14:creationId xmlns:p14="http://schemas.microsoft.com/office/powerpoint/2010/main" val="138412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3686" t="2571" r="9207" b="3139"/>
          <a:stretch/>
        </p:blipFill>
        <p:spPr>
          <a:xfrm>
            <a:off x="2181411" y="1052736"/>
            <a:ext cx="6927093" cy="5633121"/>
          </a:xfrm>
        </p:spPr>
      </p:pic>
      <p:sp>
        <p:nvSpPr>
          <p:cNvPr id="5" name="Oval 4"/>
          <p:cNvSpPr/>
          <p:nvPr/>
        </p:nvSpPr>
        <p:spPr>
          <a:xfrm>
            <a:off x="2424336" y="952039"/>
            <a:ext cx="6311552" cy="585773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p:nvPr/>
        </p:nvCxnSpPr>
        <p:spPr>
          <a:xfrm>
            <a:off x="1475656" y="4653136"/>
            <a:ext cx="3571654" cy="1512168"/>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1892820" y="2702888"/>
            <a:ext cx="2598222" cy="252631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9" idx="3"/>
          </p:cNvCxnSpPr>
          <p:nvPr/>
        </p:nvCxnSpPr>
        <p:spPr>
          <a:xfrm flipH="1">
            <a:off x="1834199" y="6487423"/>
            <a:ext cx="4371546" cy="857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rot="20143822">
            <a:off x="3716231" y="5252883"/>
            <a:ext cx="1549623" cy="94478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047310" y="5348987"/>
            <a:ext cx="676818" cy="1249224"/>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rot="19713786">
            <a:off x="5775814" y="5173997"/>
            <a:ext cx="819702" cy="1449839"/>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1520" y="548680"/>
            <a:ext cx="1967136" cy="634082"/>
          </a:xfrm>
        </p:spPr>
        <p:txBody>
          <a:bodyPr>
            <a:normAutofit fontScale="90000"/>
          </a:bodyPr>
          <a:lstStyle/>
          <a:p>
            <a:pPr algn="l"/>
            <a:r>
              <a:rPr lang="en-GB" sz="2800" dirty="0" smtClean="0"/>
              <a:t>We can see three fighters</a:t>
            </a:r>
            <a:endParaRPr lang="en-GB" sz="2800"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213" y="1412776"/>
            <a:ext cx="1680965" cy="1569531"/>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5770" t="5787" r="7390"/>
          <a:stretch/>
        </p:blipFill>
        <p:spPr>
          <a:xfrm>
            <a:off x="351405" y="3068960"/>
            <a:ext cx="1340275" cy="1938091"/>
          </a:xfrm>
          <a:prstGeom prst="rect">
            <a:avLst/>
          </a:prstGeom>
        </p:spPr>
      </p:pic>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10657" t="9578" r="10403"/>
          <a:stretch/>
        </p:blipFill>
        <p:spPr>
          <a:xfrm>
            <a:off x="155848" y="5066642"/>
            <a:ext cx="1859696" cy="1705640"/>
          </a:xfrm>
          <a:prstGeom prst="rect">
            <a:avLst/>
          </a:prstGeom>
        </p:spPr>
      </p:pic>
    </p:spTree>
    <p:extLst>
      <p:ext uri="{BB962C8B-B14F-4D97-AF65-F5344CB8AC3E}">
        <p14:creationId xmlns:p14="http://schemas.microsoft.com/office/powerpoint/2010/main" val="3571441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30" y="498987"/>
            <a:ext cx="2674640" cy="634082"/>
          </a:xfrm>
        </p:spPr>
        <p:txBody>
          <a:bodyPr>
            <a:normAutofit fontScale="90000"/>
          </a:bodyPr>
          <a:lstStyle/>
          <a:p>
            <a:pPr algn="l"/>
            <a:r>
              <a:rPr lang="en-GB" sz="2800" dirty="0" smtClean="0"/>
              <a:t>and three runners</a:t>
            </a:r>
            <a:endParaRPr lang="en-GB" sz="2800"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3686" t="2571" r="9207" b="3139"/>
          <a:stretch/>
        </p:blipFill>
        <p:spPr>
          <a:xfrm>
            <a:off x="2190508" y="1134319"/>
            <a:ext cx="6927093" cy="5633121"/>
          </a:xfrm>
        </p:spPr>
      </p:pic>
      <p:sp>
        <p:nvSpPr>
          <p:cNvPr id="5" name="Oval 4"/>
          <p:cNvSpPr/>
          <p:nvPr/>
        </p:nvSpPr>
        <p:spPr>
          <a:xfrm>
            <a:off x="2555776" y="1052736"/>
            <a:ext cx="6311552" cy="585773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p:nvPr/>
        </p:nvCxnSpPr>
        <p:spPr>
          <a:xfrm>
            <a:off x="1835696" y="2394994"/>
            <a:ext cx="1846474"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1677996" y="3781490"/>
            <a:ext cx="1095407" cy="36759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677996" y="4641970"/>
            <a:ext cx="5649903" cy="1246467"/>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rot="3485972">
            <a:off x="3375433" y="1710918"/>
            <a:ext cx="2160240" cy="1368152"/>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732240" y="3446125"/>
            <a:ext cx="2016224" cy="1248032"/>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773403" y="3781490"/>
            <a:ext cx="1817534" cy="1159678"/>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64345" t="48422" r="31157" b="44508"/>
          <a:stretch/>
        </p:blipFill>
        <p:spPr>
          <a:xfrm rot="5400000">
            <a:off x="440320" y="4903578"/>
            <a:ext cx="1578473" cy="1653653"/>
          </a:xfrm>
          <a:prstGeom prst="rect">
            <a:avLst/>
          </a:prstGeom>
        </p:spPr>
      </p:pic>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36346" t="27906" r="54726" b="64341"/>
          <a:stretch/>
        </p:blipFill>
        <p:spPr>
          <a:xfrm flipV="1">
            <a:off x="420389" y="1571677"/>
            <a:ext cx="2041467" cy="1181902"/>
          </a:xfrm>
          <a:prstGeom prst="rect">
            <a:avLst/>
          </a:prstGeom>
        </p:spPr>
      </p:pic>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30255" t="50000" r="64228" b="38668"/>
          <a:stretch/>
        </p:blipFill>
        <p:spPr>
          <a:xfrm rot="16200000">
            <a:off x="634844" y="3033348"/>
            <a:ext cx="1257101" cy="1721328"/>
          </a:xfrm>
          <a:prstGeom prst="rect">
            <a:avLst/>
          </a:prstGeom>
        </p:spPr>
      </p:pic>
    </p:spTree>
    <p:extLst>
      <p:ext uri="{BB962C8B-B14F-4D97-AF65-F5344CB8AC3E}">
        <p14:creationId xmlns:p14="http://schemas.microsoft.com/office/powerpoint/2010/main" val="3571441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3686" t="2571" r="9207" b="3139"/>
          <a:stretch/>
        </p:blipFill>
        <p:spPr>
          <a:xfrm>
            <a:off x="1108454" y="1052736"/>
            <a:ext cx="6927093" cy="5633121"/>
          </a:xfrm>
        </p:spPr>
      </p:pic>
      <p:sp>
        <p:nvSpPr>
          <p:cNvPr id="5" name="Oval 4"/>
          <p:cNvSpPr/>
          <p:nvPr/>
        </p:nvSpPr>
        <p:spPr>
          <a:xfrm>
            <a:off x="1428800" y="980727"/>
            <a:ext cx="6311552" cy="585773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p:nvPr/>
        </p:nvCxnSpPr>
        <p:spPr>
          <a:xfrm flipV="1">
            <a:off x="4427984" y="1052736"/>
            <a:ext cx="3312368" cy="309634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3491880" y="980727"/>
            <a:ext cx="936104" cy="331236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99592" y="4149080"/>
            <a:ext cx="3528392" cy="122413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27984" y="4149080"/>
            <a:ext cx="2952328" cy="223224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2663788" y="5224117"/>
            <a:ext cx="3409228" cy="152599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rot="3485972">
            <a:off x="2223713" y="1700808"/>
            <a:ext cx="2160240" cy="1368152"/>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755882" y="3361474"/>
            <a:ext cx="2160240" cy="1368152"/>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331640" y="3456854"/>
            <a:ext cx="2160240" cy="1368152"/>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79512" y="836712"/>
            <a:ext cx="2304256" cy="1548172"/>
          </a:xfrm>
        </p:spPr>
        <p:txBody>
          <a:bodyPr>
            <a:normAutofit fontScale="90000"/>
          </a:bodyPr>
          <a:lstStyle/>
          <a:p>
            <a:pPr algn="l"/>
            <a:r>
              <a:rPr lang="en-GB" sz="2000" dirty="0" smtClean="0"/>
              <a:t/>
            </a:r>
            <a:br>
              <a:rPr lang="en-GB" sz="2000" dirty="0" smtClean="0"/>
            </a:br>
            <a:r>
              <a:rPr lang="en-GB" sz="2200" dirty="0" smtClean="0"/>
              <a:t>Could this be showing the same people doing different</a:t>
            </a:r>
            <a:br>
              <a:rPr lang="en-GB" sz="2200" dirty="0" smtClean="0"/>
            </a:br>
            <a:r>
              <a:rPr lang="en-GB" sz="2200" dirty="0" smtClean="0"/>
              <a:t>activities?</a:t>
            </a:r>
            <a:endParaRPr lang="en-GB" sz="2200" dirty="0"/>
          </a:p>
        </p:txBody>
      </p:sp>
      <p:sp>
        <p:nvSpPr>
          <p:cNvPr id="15" name="TextBox 14"/>
          <p:cNvSpPr txBox="1"/>
          <p:nvPr/>
        </p:nvSpPr>
        <p:spPr>
          <a:xfrm>
            <a:off x="239625" y="421400"/>
            <a:ext cx="2944301" cy="461665"/>
          </a:xfrm>
          <a:prstGeom prst="rect">
            <a:avLst/>
          </a:prstGeom>
          <a:noFill/>
        </p:spPr>
        <p:txBody>
          <a:bodyPr wrap="square" rtlCol="0">
            <a:spAutoFit/>
          </a:bodyPr>
          <a:lstStyle/>
          <a:p>
            <a:r>
              <a:rPr lang="en-GB" sz="2400" dirty="0"/>
              <a:t>3 fighters: 3 </a:t>
            </a:r>
            <a:r>
              <a:rPr lang="en-GB" sz="2400" dirty="0" smtClean="0"/>
              <a:t>runners</a:t>
            </a:r>
            <a:endParaRPr lang="en-GB" sz="2400" dirty="0"/>
          </a:p>
        </p:txBody>
      </p:sp>
    </p:spTree>
    <p:extLst>
      <p:ext uri="{BB962C8B-B14F-4D97-AF65-F5344CB8AC3E}">
        <p14:creationId xmlns:p14="http://schemas.microsoft.com/office/powerpoint/2010/main" val="3571441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3686" t="2571" r="9207" b="3139"/>
          <a:stretch/>
        </p:blipFill>
        <p:spPr>
          <a:xfrm>
            <a:off x="496385" y="1005668"/>
            <a:ext cx="6927093" cy="5633121"/>
          </a:xfrm>
        </p:spPr>
      </p:pic>
      <p:cxnSp>
        <p:nvCxnSpPr>
          <p:cNvPr id="13" name="Straight Arrow Connector 12"/>
          <p:cNvCxnSpPr/>
          <p:nvPr/>
        </p:nvCxnSpPr>
        <p:spPr>
          <a:xfrm flipH="1">
            <a:off x="6516216" y="2090899"/>
            <a:ext cx="1224136" cy="61802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229600" cy="634082"/>
          </a:xfrm>
        </p:spPr>
        <p:txBody>
          <a:bodyPr>
            <a:normAutofit fontScale="90000"/>
          </a:bodyPr>
          <a:lstStyle/>
          <a:p>
            <a:r>
              <a:rPr lang="en-GB" dirty="0" smtClean="0"/>
              <a:t> </a:t>
            </a:r>
            <a:endParaRPr lang="en-GB" dirty="0"/>
          </a:p>
        </p:txBody>
      </p:sp>
      <p:sp>
        <p:nvSpPr>
          <p:cNvPr id="5" name="Oval 4"/>
          <p:cNvSpPr/>
          <p:nvPr/>
        </p:nvSpPr>
        <p:spPr>
          <a:xfrm>
            <a:off x="877531" y="980727"/>
            <a:ext cx="6311552" cy="585773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a:endCxn id="5" idx="7"/>
          </p:cNvCxnSpPr>
          <p:nvPr/>
        </p:nvCxnSpPr>
        <p:spPr>
          <a:xfrm flipV="1">
            <a:off x="3876715" y="1838573"/>
            <a:ext cx="2388063" cy="231050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2859118" y="737681"/>
            <a:ext cx="936104" cy="331236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48323" y="4149080"/>
            <a:ext cx="3528392" cy="122413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02677" y="4099419"/>
            <a:ext cx="1080120" cy="61206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Oval 2"/>
          <p:cNvSpPr/>
          <p:nvPr/>
        </p:nvSpPr>
        <p:spPr>
          <a:xfrm rot="19204039">
            <a:off x="4765546" y="4620285"/>
            <a:ext cx="1003291" cy="1941659"/>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101600">
                <a:solidFill>
                  <a:schemeClr val="tx1"/>
                </a:solidFill>
              </a:ln>
            </a:endParaRPr>
          </a:p>
        </p:txBody>
      </p:sp>
      <p:cxnSp>
        <p:nvCxnSpPr>
          <p:cNvPr id="15" name="Straight Arrow Connector 14"/>
          <p:cNvCxnSpPr/>
          <p:nvPr/>
        </p:nvCxnSpPr>
        <p:spPr>
          <a:xfrm flipH="1">
            <a:off x="5716762" y="2090899"/>
            <a:ext cx="2056008" cy="328231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05226" y="188640"/>
            <a:ext cx="2006708" cy="1938992"/>
          </a:xfrm>
          <a:prstGeom prst="rect">
            <a:avLst/>
          </a:prstGeom>
          <a:noFill/>
        </p:spPr>
        <p:txBody>
          <a:bodyPr wrap="square" rtlCol="0">
            <a:spAutoFit/>
          </a:bodyPr>
          <a:lstStyle/>
          <a:p>
            <a:pPr algn="r"/>
            <a:r>
              <a:rPr lang="en-GB" sz="2000" dirty="0" smtClean="0"/>
              <a:t>What about here? Could this be the same </a:t>
            </a:r>
            <a:r>
              <a:rPr lang="en-GB" sz="2000" dirty="0" smtClean="0"/>
              <a:t>p</a:t>
            </a:r>
            <a:r>
              <a:rPr lang="en-GB" sz="2000" dirty="0" smtClean="0"/>
              <a:t>erson </a:t>
            </a:r>
            <a:r>
              <a:rPr lang="en-GB" sz="2000" dirty="0" smtClean="0"/>
              <a:t>watching the running and</a:t>
            </a:r>
          </a:p>
          <a:p>
            <a:pPr algn="r"/>
            <a:r>
              <a:rPr lang="en-GB" sz="2000" dirty="0" smtClean="0"/>
              <a:t>the fighting?</a:t>
            </a:r>
            <a:endParaRPr lang="en-GB" sz="2000" dirty="0"/>
          </a:p>
        </p:txBody>
      </p:sp>
      <p:sp>
        <p:nvSpPr>
          <p:cNvPr id="11" name="Oval 10"/>
          <p:cNvSpPr/>
          <p:nvPr/>
        </p:nvSpPr>
        <p:spPr>
          <a:xfrm rot="14490568">
            <a:off x="5090896" y="2022997"/>
            <a:ext cx="1003291" cy="1941659"/>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101600">
                <a:solidFill>
                  <a:schemeClr val="tx1"/>
                </a:solidFill>
              </a:ln>
            </a:endParaRPr>
          </a:p>
        </p:txBody>
      </p:sp>
    </p:spTree>
    <p:extLst>
      <p:ext uri="{BB962C8B-B14F-4D97-AF65-F5344CB8AC3E}">
        <p14:creationId xmlns:p14="http://schemas.microsoft.com/office/powerpoint/2010/main" val="545178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TotalTime>
  <Words>912</Words>
  <Application>Microsoft Office PowerPoint</Application>
  <PresentationFormat>On-screen Show (4:3)</PresentationFormat>
  <Paragraphs>91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  610 600BCE 590 580 570 560 550 540 530 520 510 500BCE 490 480 470 460 450 440  </vt:lpstr>
      <vt:lpstr>PowerPoint Presentation</vt:lpstr>
      <vt:lpstr>The underside of the vase is divided into four main sections:</vt:lpstr>
      <vt:lpstr>We can see three fighters</vt:lpstr>
      <vt:lpstr>and three runners</vt:lpstr>
      <vt:lpstr> Could this be showing the same people doing different activities?</vt:lpstr>
      <vt:lpstr> </vt:lpstr>
      <vt:lpstr>Only people with enough wealth to have leisure time could afford to spend lots of time training at the gymnasium or the cost of expensive armour </vt:lpstr>
      <vt:lpstr>athletics, hoplite fighting, fighting cockerels…   …these are all elite activities - </vt:lpstr>
      <vt:lpstr>Being able to afford  symposium dinner-parties was a sign of wealth too –  no wonder people joined the two together and displayed images of athletes and fighters at their symposiums! </vt:lpstr>
      <vt:lpstr>PowerPoint Presentation</vt:lpstr>
      <vt:lpstr>The vase is from the Greek island of Euboea</vt:lpstr>
      <vt:lpstr>PowerPoint Presentation</vt:lpstr>
      <vt:lpstr>PowerPoint Presentation</vt:lpstr>
      <vt:lpstr>PowerPoint Presentation</vt:lpstr>
      <vt:lpstr>PowerPoint Presentation</vt:lpstr>
      <vt:lpstr>PowerPoint Presentation</vt:lpstr>
      <vt:lpstr>Athletics competitions at religious festivals, such as the Olympic Games, gave the Greeks peaceful ways to compete. Wars stopped when it was time for the Games. Great warriors could also be great athletes, great horse-riders, or great organisers.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Sonya Nevin</dc:creator>
  <cp:lastModifiedBy>Sonya Nevin</cp:lastModifiedBy>
  <cp:revision>78</cp:revision>
  <dcterms:created xsi:type="dcterms:W3CDTF">2014-04-08T14:55:22Z</dcterms:created>
  <dcterms:modified xsi:type="dcterms:W3CDTF">2021-11-16T17:29:32Z</dcterms:modified>
</cp:coreProperties>
</file>