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55" r:id="rId3"/>
    <p:sldId id="456" r:id="rId4"/>
    <p:sldId id="262" r:id="rId5"/>
    <p:sldId id="457" r:id="rId6"/>
    <p:sldId id="458" r:id="rId7"/>
    <p:sldId id="257" r:id="rId8"/>
    <p:sldId id="258" r:id="rId9"/>
    <p:sldId id="261" r:id="rId10"/>
    <p:sldId id="461" r:id="rId11"/>
    <p:sldId id="462" r:id="rId12"/>
    <p:sldId id="459" r:id="rId13"/>
    <p:sldId id="463" r:id="rId14"/>
    <p:sldId id="460" r:id="rId15"/>
    <p:sldId id="260" r:id="rId16"/>
    <p:sldId id="275" r:id="rId17"/>
    <p:sldId id="454" r:id="rId18"/>
    <p:sldId id="28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6" autoAdjust="0"/>
    <p:restoredTop sz="94660"/>
  </p:normalViewPr>
  <p:slideViewPr>
    <p:cSldViewPr snapToGrid="0">
      <p:cViewPr varScale="1">
        <p:scale>
          <a:sx n="102" d="100"/>
          <a:sy n="102" d="100"/>
        </p:scale>
        <p:origin x="1884" y="102"/>
      </p:cViewPr>
      <p:guideLst/>
    </p:cSldViewPr>
  </p:slideViewPr>
  <p:notesTextViewPr>
    <p:cViewPr>
      <p:scale>
        <a:sx n="1" d="1"/>
        <a:sy n="1" d="1"/>
      </p:scale>
      <p:origin x="0" y="0"/>
    </p:cViewPr>
  </p:notesTextViewPr>
  <p:sorterViewPr>
    <p:cViewPr>
      <p:scale>
        <a:sx n="100" d="100"/>
        <a:sy n="100" d="100"/>
      </p:scale>
      <p:origin x="0" y="-25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307026-B456-42E1-984C-3EDEBAEF4D8F}"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263597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07026-B456-42E1-984C-3EDEBAEF4D8F}"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110680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07026-B456-42E1-984C-3EDEBAEF4D8F}"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1196647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65362774-7C2F-4DB0-9F87-E5A1A180212E}" type="slidenum">
              <a:rPr lang="en-GB" altLang="en-US" smtClean="0"/>
              <a:pPr>
                <a:defRPr/>
              </a:pPr>
              <a:t>‹#›</a:t>
            </a:fld>
            <a:endParaRPr lang="en-GB" alt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6804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07026-B456-42E1-984C-3EDEBAEF4D8F}"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79698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07026-B456-42E1-984C-3EDEBAEF4D8F}" type="datetimeFigureOut">
              <a:rPr lang="en-GB" smtClean="0"/>
              <a:t>01/05/2025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2310622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307026-B456-42E1-984C-3EDEBAEF4D8F}"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3351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307026-B456-42E1-984C-3EDEBAEF4D8F}" type="datetimeFigureOut">
              <a:rPr lang="en-GB" smtClean="0"/>
              <a:t>01/05/2025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78518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307026-B456-42E1-984C-3EDEBAEF4D8F}" type="datetimeFigureOut">
              <a:rPr lang="en-GB" smtClean="0"/>
              <a:t>01/05/2025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192428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307026-B456-42E1-984C-3EDEBAEF4D8F}" type="datetimeFigureOut">
              <a:rPr lang="en-GB" smtClean="0"/>
              <a:t>01/05/2025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4227289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307026-B456-42E1-984C-3EDEBAEF4D8F}"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1077113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307026-B456-42E1-984C-3EDEBAEF4D8F}" type="datetimeFigureOut">
              <a:rPr lang="en-GB" smtClean="0"/>
              <a:t>01/05/2025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FBF8CF-2938-4EFF-BCF3-BFB283666617}" type="slidenum">
              <a:rPr lang="en-GB" smtClean="0"/>
              <a:t>‹#›</a:t>
            </a:fld>
            <a:endParaRPr lang="en-GB"/>
          </a:p>
        </p:txBody>
      </p:sp>
    </p:spTree>
    <p:extLst>
      <p:ext uri="{BB962C8B-B14F-4D97-AF65-F5344CB8AC3E}">
        <p14:creationId xmlns:p14="http://schemas.microsoft.com/office/powerpoint/2010/main" val="425605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07026-B456-42E1-984C-3EDEBAEF4D8F}" type="datetimeFigureOut">
              <a:rPr lang="en-GB" smtClean="0"/>
              <a:t>01/05/2025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BF8CF-2938-4EFF-BCF3-BFB283666617}" type="slidenum">
              <a:rPr lang="en-GB" smtClean="0"/>
              <a:t>‹#›</a:t>
            </a:fld>
            <a:endParaRPr lang="en-GB"/>
          </a:p>
        </p:txBody>
      </p:sp>
    </p:spTree>
    <p:extLst>
      <p:ext uri="{BB962C8B-B14F-4D97-AF65-F5344CB8AC3E}">
        <p14:creationId xmlns:p14="http://schemas.microsoft.com/office/powerpoint/2010/main" val="313744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ocusludi.ch/"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ollections.louvre.fr/en/ark:/53355/cl010259939"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collections.louvre.fr/en/ark:/53355/cl010259219" TargetMode="Externa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books.openedition.org/pulg/25493"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beazley.ox.ac.uk/record/15B37ED1-F4EC-4CE4-B951-D6EF41E9F115"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etty.edu/art/collection/object/103STW"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isdmuseum.org/art-design/collection/drinking-cup-skyphos-25089"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collections.mfa.org/objects/153691" TargetMode="External"/><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panoply.org.uk/ephedrismos" TargetMode="External"/><Relationship Id="rId2" Type="http://schemas.openxmlformats.org/officeDocument/2006/relationships/hyperlink" Target="https://locusludi.ch/"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eazley.ox.ac.uk/record/660734F1-FD44-46A2-BD9B-581DD77C2398"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beazley.ox.ac.uk/record/660734F1-FD44-46A2-BD9B-581DD77C2398"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britishmuseum.org/collection/object/G_1837-0609-65"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ndex.php?curid=40244671"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6BF240-9D48-DEC0-6C42-E31E3DE1F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4722915E-AA4D-305B-3915-4551B09F09E4}"/>
              </a:ext>
            </a:extLst>
          </p:cNvPr>
          <p:cNvSpPr txBox="1"/>
          <p:nvPr/>
        </p:nvSpPr>
        <p:spPr>
          <a:xfrm>
            <a:off x="362932" y="5250730"/>
            <a:ext cx="8418136" cy="1554272"/>
          </a:xfrm>
          <a:prstGeom prst="rect">
            <a:avLst/>
          </a:prstGeom>
          <a:noFill/>
        </p:spPr>
        <p:txBody>
          <a:bodyPr wrap="square" rtlCol="0">
            <a:spAutoFit/>
          </a:bodyPr>
          <a:lstStyle/>
          <a:p>
            <a:pPr>
              <a:spcBef>
                <a:spcPts val="600"/>
              </a:spcBef>
              <a:spcAft>
                <a:spcPts val="600"/>
              </a:spcAft>
            </a:pPr>
            <a:r>
              <a:rPr lang="en-GB" sz="1800" dirty="0">
                <a:latin typeface="+mn-lt"/>
              </a:rPr>
              <a:t>This PowerPoint was made by Dr Sonya Nevin of the Panoply Vase Animation Project to accompany </a:t>
            </a:r>
            <a:r>
              <a:rPr lang="en-GB" sz="1800" i="1" dirty="0">
                <a:latin typeface="+mn-lt"/>
              </a:rPr>
              <a:t>The Ephedrismos Procession </a:t>
            </a:r>
            <a:r>
              <a:rPr lang="en-GB" sz="1800" dirty="0">
                <a:latin typeface="+mn-lt"/>
              </a:rPr>
              <a:t>animation as part of the </a:t>
            </a:r>
            <a:r>
              <a:rPr lang="en-GB" sz="1800" i="1" dirty="0">
                <a:latin typeface="+mn-lt"/>
                <a:hlinkClick r:id="rId3"/>
              </a:rPr>
              <a:t>Locus Ludi </a:t>
            </a:r>
            <a:r>
              <a:rPr lang="en-GB" sz="1800" dirty="0">
                <a:latin typeface="+mn-lt"/>
              </a:rPr>
              <a:t>project.</a:t>
            </a:r>
          </a:p>
          <a:p>
            <a:r>
              <a:rPr lang="en-GB" sz="1800" dirty="0"/>
              <a:t>Feel free to use it for educational purposes, including editing the PowerPoint and embedding the animation from YouTube. Please do not post the PowerPoint online.</a:t>
            </a:r>
          </a:p>
          <a:p>
            <a:endParaRPr lang="en-GB" dirty="0"/>
          </a:p>
        </p:txBody>
      </p:sp>
    </p:spTree>
    <p:extLst>
      <p:ext uri="{BB962C8B-B14F-4D97-AF65-F5344CB8AC3E}">
        <p14:creationId xmlns:p14="http://schemas.microsoft.com/office/powerpoint/2010/main" val="106507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27DDF-102F-8E58-DFAF-576A4AF7A9F8}"/>
              </a:ext>
            </a:extLst>
          </p:cNvPr>
          <p:cNvPicPr>
            <a:picLocks noChangeAspect="1"/>
          </p:cNvPicPr>
          <p:nvPr/>
        </p:nvPicPr>
        <p:blipFill>
          <a:blip r:embed="rId2">
            <a:extLst>
              <a:ext uri="{28A0092B-C50C-407E-A947-70E740481C1C}">
                <a14:useLocalDpi xmlns:a14="http://schemas.microsoft.com/office/drawing/2010/main" val="0"/>
              </a:ext>
            </a:extLst>
          </a:blip>
          <a:srcRect l="16040" r="14827"/>
          <a:stretch/>
        </p:blipFill>
        <p:spPr>
          <a:xfrm>
            <a:off x="0" y="0"/>
            <a:ext cx="4025245" cy="6849974"/>
          </a:xfrm>
          <a:prstGeom prst="rect">
            <a:avLst/>
          </a:prstGeom>
        </p:spPr>
      </p:pic>
      <p:pic>
        <p:nvPicPr>
          <p:cNvPr id="5" name="Picture 4">
            <a:extLst>
              <a:ext uri="{FF2B5EF4-FFF2-40B4-BE49-F238E27FC236}">
                <a16:creationId xmlns:a16="http://schemas.microsoft.com/office/drawing/2014/main" id="{71703E23-F623-F0E0-4017-F6F634EF1AE5}"/>
              </a:ext>
            </a:extLst>
          </p:cNvPr>
          <p:cNvPicPr>
            <a:picLocks noChangeAspect="1"/>
          </p:cNvPicPr>
          <p:nvPr/>
        </p:nvPicPr>
        <p:blipFill>
          <a:blip r:embed="rId2">
            <a:extLst>
              <a:ext uri="{28A0092B-C50C-407E-A947-70E740481C1C}">
                <a14:useLocalDpi xmlns:a14="http://schemas.microsoft.com/office/drawing/2010/main" val="0"/>
              </a:ext>
            </a:extLst>
          </a:blip>
          <a:srcRect l="28654" t="39124" r="29139" b="18196"/>
          <a:stretch/>
        </p:blipFill>
        <p:spPr>
          <a:xfrm>
            <a:off x="4675693" y="292231"/>
            <a:ext cx="3544480" cy="4216707"/>
          </a:xfrm>
          <a:prstGeom prst="rect">
            <a:avLst/>
          </a:prstGeom>
        </p:spPr>
      </p:pic>
      <p:sp>
        <p:nvSpPr>
          <p:cNvPr id="2" name="TextBox 1">
            <a:extLst>
              <a:ext uri="{FF2B5EF4-FFF2-40B4-BE49-F238E27FC236}">
                <a16:creationId xmlns:a16="http://schemas.microsoft.com/office/drawing/2014/main" id="{7DA45B78-450F-48D7-8D22-214C64875557}"/>
              </a:ext>
            </a:extLst>
          </p:cNvPr>
          <p:cNvSpPr txBox="1"/>
          <p:nvPr/>
        </p:nvSpPr>
        <p:spPr>
          <a:xfrm>
            <a:off x="4675693" y="4719945"/>
            <a:ext cx="3544480" cy="1969770"/>
          </a:xfrm>
          <a:prstGeom prst="rect">
            <a:avLst/>
          </a:prstGeom>
          <a:noFill/>
        </p:spPr>
        <p:txBody>
          <a:bodyPr wrap="square" rtlCol="0">
            <a:spAutoFit/>
          </a:bodyPr>
          <a:lstStyle/>
          <a:p>
            <a:pPr algn="ctr"/>
            <a:r>
              <a:rPr lang="en-GB" sz="2400" dirty="0"/>
              <a:t>Young men playing ephedrismos; the rider covers the carrier’s eyes.</a:t>
            </a:r>
          </a:p>
          <a:p>
            <a:endParaRPr lang="en-GB" dirty="0"/>
          </a:p>
          <a:p>
            <a:pPr algn="ctr"/>
            <a:r>
              <a:rPr lang="en-GB" sz="1600" dirty="0"/>
              <a:t>Attic red-figure Lekythos, c.470BCE.</a:t>
            </a:r>
          </a:p>
          <a:p>
            <a:pPr algn="ctr"/>
            <a:r>
              <a:rPr lang="en-GB" sz="1600" dirty="0">
                <a:hlinkClick r:id="rId3"/>
              </a:rPr>
              <a:t>Louvre Museum, Paris</a:t>
            </a:r>
            <a:r>
              <a:rPr lang="en-GB" sz="1600" dirty="0"/>
              <a:t>, </a:t>
            </a:r>
            <a:r>
              <a:rPr lang="en-GB" sz="1600" b="0" i="0" dirty="0">
                <a:effectLst/>
              </a:rPr>
              <a:t>CA 1988</a:t>
            </a:r>
            <a:r>
              <a:rPr lang="en-GB" sz="1600" dirty="0"/>
              <a:t>.</a:t>
            </a:r>
          </a:p>
        </p:txBody>
      </p:sp>
    </p:spTree>
    <p:extLst>
      <p:ext uri="{BB962C8B-B14F-4D97-AF65-F5344CB8AC3E}">
        <p14:creationId xmlns:p14="http://schemas.microsoft.com/office/powerpoint/2010/main" val="4196301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F115C4-AC60-E167-6CB2-60D53584A781}"/>
              </a:ext>
            </a:extLst>
          </p:cNvPr>
          <p:cNvSpPr txBox="1"/>
          <p:nvPr/>
        </p:nvSpPr>
        <p:spPr>
          <a:xfrm>
            <a:off x="103695" y="5508405"/>
            <a:ext cx="8719794" cy="1184940"/>
          </a:xfrm>
          <a:prstGeom prst="rect">
            <a:avLst/>
          </a:prstGeom>
          <a:noFill/>
        </p:spPr>
        <p:txBody>
          <a:bodyPr wrap="square">
            <a:spAutoFit/>
          </a:bodyPr>
          <a:lstStyle/>
          <a:p>
            <a:pPr algn="ctr"/>
            <a:r>
              <a:rPr lang="en-GB" sz="2400" noProof="0" dirty="0"/>
              <a:t>An ephedrismos scene, with a prize being offered;</a:t>
            </a:r>
          </a:p>
          <a:p>
            <a:pPr algn="ctr">
              <a:spcAft>
                <a:spcPts val="600"/>
              </a:spcAft>
            </a:pPr>
            <a:r>
              <a:rPr lang="en-GB" sz="2400" noProof="0" dirty="0"/>
              <a:t>one player older than the other. </a:t>
            </a:r>
          </a:p>
          <a:p>
            <a:pPr algn="ctr"/>
            <a:r>
              <a:rPr lang="en-GB" noProof="0" dirty="0"/>
              <a:t>Attic red-figure oinochoe (jug), c.420BCE. </a:t>
            </a:r>
            <a:r>
              <a:rPr lang="en-GB" noProof="0" dirty="0">
                <a:hlinkClick r:id="rId2"/>
              </a:rPr>
              <a:t>Louvre Museum</a:t>
            </a:r>
            <a:r>
              <a:rPr lang="en-GB" noProof="0" dirty="0"/>
              <a:t>, Paris, CA 1354.</a:t>
            </a:r>
            <a:endParaRPr lang="fr-FR" dirty="0"/>
          </a:p>
        </p:txBody>
      </p:sp>
      <p:pic>
        <p:nvPicPr>
          <p:cNvPr id="5" name="Picture 4">
            <a:extLst>
              <a:ext uri="{FF2B5EF4-FFF2-40B4-BE49-F238E27FC236}">
                <a16:creationId xmlns:a16="http://schemas.microsoft.com/office/drawing/2014/main" id="{00168505-4D9A-2722-0055-881B4E9EFD75}"/>
              </a:ext>
            </a:extLst>
          </p:cNvPr>
          <p:cNvPicPr>
            <a:picLocks noChangeAspect="1"/>
          </p:cNvPicPr>
          <p:nvPr/>
        </p:nvPicPr>
        <p:blipFill>
          <a:blip r:embed="rId3">
            <a:extLst>
              <a:ext uri="{28A0092B-C50C-407E-A947-70E740481C1C}">
                <a14:useLocalDpi xmlns:a14="http://schemas.microsoft.com/office/drawing/2010/main" val="0"/>
              </a:ext>
            </a:extLst>
          </a:blip>
          <a:srcRect l="10754" t="12083" r="5962" b="4742"/>
          <a:stretch/>
        </p:blipFill>
        <p:spPr>
          <a:xfrm>
            <a:off x="4533369" y="-1"/>
            <a:ext cx="4610632" cy="5421340"/>
          </a:xfrm>
          <a:prstGeom prst="rect">
            <a:avLst/>
          </a:prstGeom>
        </p:spPr>
      </p:pic>
      <p:pic>
        <p:nvPicPr>
          <p:cNvPr id="7" name="Picture 6">
            <a:extLst>
              <a:ext uri="{FF2B5EF4-FFF2-40B4-BE49-F238E27FC236}">
                <a16:creationId xmlns:a16="http://schemas.microsoft.com/office/drawing/2014/main" id="{42344ED0-C684-2C64-2E39-544F7C8C1488}"/>
              </a:ext>
            </a:extLst>
          </p:cNvPr>
          <p:cNvPicPr>
            <a:picLocks noChangeAspect="1"/>
          </p:cNvPicPr>
          <p:nvPr/>
        </p:nvPicPr>
        <p:blipFill>
          <a:blip r:embed="rId4">
            <a:extLst>
              <a:ext uri="{28A0092B-C50C-407E-A947-70E740481C1C}">
                <a14:useLocalDpi xmlns:a14="http://schemas.microsoft.com/office/drawing/2010/main" val="0"/>
              </a:ext>
            </a:extLst>
          </a:blip>
          <a:srcRect l="8510" t="13977" r="7565" b="7176"/>
          <a:stretch/>
        </p:blipFill>
        <p:spPr>
          <a:xfrm>
            <a:off x="0" y="-1"/>
            <a:ext cx="4374036" cy="5421340"/>
          </a:xfrm>
          <a:prstGeom prst="rect">
            <a:avLst/>
          </a:prstGeom>
        </p:spPr>
      </p:pic>
    </p:spTree>
    <p:extLst>
      <p:ext uri="{BB962C8B-B14F-4D97-AF65-F5344CB8AC3E}">
        <p14:creationId xmlns:p14="http://schemas.microsoft.com/office/powerpoint/2010/main" val="245696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814D4E-D539-E3FF-0B91-CF87D8587886}"/>
              </a:ext>
            </a:extLst>
          </p:cNvPr>
          <p:cNvSpPr txBox="1"/>
          <p:nvPr/>
        </p:nvSpPr>
        <p:spPr>
          <a:xfrm>
            <a:off x="405352" y="5143665"/>
            <a:ext cx="8012783" cy="1646605"/>
          </a:xfrm>
          <a:prstGeom prst="rect">
            <a:avLst/>
          </a:prstGeom>
          <a:noFill/>
        </p:spPr>
        <p:txBody>
          <a:bodyPr wrap="square">
            <a:spAutoFit/>
          </a:bodyPr>
          <a:lstStyle/>
          <a:p>
            <a:pPr algn="ctr">
              <a:spcAft>
                <a:spcPts val="600"/>
              </a:spcAft>
            </a:pPr>
            <a:r>
              <a:rPr lang="en-GB" sz="2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Pass-times for girls. One side of this amphora shows girls at a swing; the other shows a game of ephedrismos.</a:t>
            </a:r>
          </a:p>
          <a:p>
            <a:pPr algn="ctr"/>
            <a:r>
              <a:rPr lang="en-GB" sz="16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Attic black-figure amphora by the Princeton Painter (c. 540</a:t>
            </a:r>
            <a:r>
              <a:rPr lang="en-GB" sz="160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bce</a:t>
            </a:r>
            <a:r>
              <a:rPr lang="en-GB" sz="16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60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Landesmuseum</a:t>
            </a:r>
            <a:r>
              <a:rPr lang="en-GB" sz="16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Württemberg Stuttgart. </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Image from V. </a:t>
            </a:r>
            <a:r>
              <a:rPr lang="en-GB"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Sabetai</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 ‘Playing at the Festival: </a:t>
            </a:r>
            <a:r>
              <a:rPr lang="en-GB" sz="1600" dirty="0" err="1">
                <a:solidFill>
                  <a:srgbClr val="000000"/>
                </a:solidFill>
                <a:latin typeface="Calibri" panose="020F0502020204030204" pitchFamily="34" charset="0"/>
                <a:ea typeface="Calibri" panose="020F0502020204030204" pitchFamily="34" charset="0"/>
                <a:cs typeface="Calibri" panose="020F0502020204030204" pitchFamily="34" charset="0"/>
              </a:rPr>
              <a:t>Aiora</a:t>
            </a:r>
            <a:r>
              <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rPr>
              <a:t>, a Swing Ritual’ in Dasen and Vespa </a:t>
            </a:r>
            <a:r>
              <a:rPr lang="en-GB" sz="1600" i="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Play and Games in Antiquity</a:t>
            </a:r>
            <a:r>
              <a:rPr lang="en-GB" sz="16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693C7588-9A70-83FB-9EC9-54C810F0D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65" y="-1"/>
            <a:ext cx="7084670" cy="5143665"/>
          </a:xfrm>
          <a:prstGeom prst="rect">
            <a:avLst/>
          </a:prstGeom>
        </p:spPr>
      </p:pic>
    </p:spTree>
    <p:extLst>
      <p:ext uri="{BB962C8B-B14F-4D97-AF65-F5344CB8AC3E}">
        <p14:creationId xmlns:p14="http://schemas.microsoft.com/office/powerpoint/2010/main" val="3010976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267CB-46EF-7D51-905E-F9E768B0A319}"/>
              </a:ext>
            </a:extLst>
          </p:cNvPr>
          <p:cNvSpPr txBox="1"/>
          <p:nvPr/>
        </p:nvSpPr>
        <p:spPr>
          <a:xfrm>
            <a:off x="1206631" y="2102177"/>
            <a:ext cx="7117237" cy="2352760"/>
          </a:xfrm>
          <a:prstGeom prst="rect">
            <a:avLst/>
          </a:prstGeom>
          <a:noFill/>
        </p:spPr>
        <p:txBody>
          <a:bodyPr wrap="square" rtlCol="0">
            <a:spAutoFit/>
          </a:bodyPr>
          <a:lstStyle/>
          <a:p>
            <a:pPr>
              <a:lnSpc>
                <a:spcPct val="107000"/>
              </a:lnSpc>
              <a:spcAft>
                <a:spcPts val="800"/>
              </a:spcAft>
              <a:buNone/>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See another scene of young women playing ephedrismos on a vase now in the </a:t>
            </a:r>
            <a:r>
              <a:rPr lang="en-GB" sz="2400" kern="100" dirty="0" err="1">
                <a:effectLst/>
                <a:latin typeface="Calibri" panose="020F0502020204030204" pitchFamily="34" charset="0"/>
                <a:ea typeface="Calibri" panose="020F0502020204030204" pitchFamily="34" charset="0"/>
                <a:cs typeface="Times New Roman" panose="02020603050405020304" pitchFamily="18" charset="0"/>
              </a:rPr>
              <a:t>Antikensammlungen</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 in Munich, 2396.</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Beazley 230348:  </a:t>
            </a:r>
            <a:r>
              <a:rPr lang="en-GB" sz="1800" u="sng"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https://www.beazley.ox.ac.uk/record/15B37ED1-F4EC-4CE4-B951-D6EF41E9F115</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88887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BA7CD-D9B0-81A5-1D41-0F847CBF0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69064" cy="6872980"/>
          </a:xfrm>
          <a:prstGeom prst="rect">
            <a:avLst/>
          </a:prstGeom>
        </p:spPr>
      </p:pic>
      <p:sp>
        <p:nvSpPr>
          <p:cNvPr id="4" name="TextBox 3">
            <a:extLst>
              <a:ext uri="{FF2B5EF4-FFF2-40B4-BE49-F238E27FC236}">
                <a16:creationId xmlns:a16="http://schemas.microsoft.com/office/drawing/2014/main" id="{8BFB8CD6-09D6-6912-2FA5-E25581F533B0}"/>
              </a:ext>
            </a:extLst>
          </p:cNvPr>
          <p:cNvSpPr txBox="1"/>
          <p:nvPr/>
        </p:nvSpPr>
        <p:spPr>
          <a:xfrm>
            <a:off x="4100661" y="1904214"/>
            <a:ext cx="4421170" cy="4524315"/>
          </a:xfrm>
          <a:prstGeom prst="rect">
            <a:avLst/>
          </a:prstGeom>
          <a:noFill/>
        </p:spPr>
        <p:txBody>
          <a:bodyPr wrap="square" rtlCol="0">
            <a:spAutoFit/>
          </a:bodyPr>
          <a:lstStyle/>
          <a:p>
            <a:r>
              <a:rPr lang="en-GB" sz="2400" dirty="0"/>
              <a:t>An unusual mixed-sex ephedrismos scene,</a:t>
            </a:r>
          </a:p>
          <a:p>
            <a:r>
              <a:rPr lang="en-GB" sz="2400" dirty="0"/>
              <a:t>with a satyr carrying a maenad</a:t>
            </a:r>
          </a:p>
          <a:p>
            <a:r>
              <a:rPr lang="en-GB" sz="2400" dirty="0"/>
              <a:t>(a female follower of Dionysus).</a:t>
            </a:r>
          </a:p>
          <a:p>
            <a:endParaRPr lang="en-GB" dirty="0"/>
          </a:p>
          <a:p>
            <a:endParaRPr lang="en-GB" dirty="0"/>
          </a:p>
          <a:p>
            <a:endParaRPr lang="en-GB" dirty="0"/>
          </a:p>
          <a:p>
            <a:endParaRPr lang="en-GB" dirty="0"/>
          </a:p>
          <a:p>
            <a:endParaRPr lang="en-GB" dirty="0"/>
          </a:p>
          <a:p>
            <a:endParaRPr lang="en-GB" dirty="0"/>
          </a:p>
          <a:p>
            <a:endParaRPr lang="en-GB" dirty="0"/>
          </a:p>
          <a:p>
            <a:r>
              <a:rPr lang="en-GB" sz="1600" dirty="0"/>
              <a:t>Attic red-figure lekythos, 470–460 B.C.E., by the Carlsruhe Painter, </a:t>
            </a:r>
            <a:r>
              <a:rPr lang="en-GB" sz="1600" dirty="0">
                <a:hlinkClick r:id="rId3"/>
              </a:rPr>
              <a:t>J-P Getty Museum, USA. 71.AE.444</a:t>
            </a:r>
            <a:endParaRPr lang="en-GB" sz="1600" dirty="0"/>
          </a:p>
          <a:p>
            <a:endParaRPr lang="en-GB" dirty="0"/>
          </a:p>
        </p:txBody>
      </p:sp>
    </p:spTree>
    <p:extLst>
      <p:ext uri="{BB962C8B-B14F-4D97-AF65-F5344CB8AC3E}">
        <p14:creationId xmlns:p14="http://schemas.microsoft.com/office/powerpoint/2010/main" val="50063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A05D54-865A-AAC9-F710-B2BFDE9ABF3D}"/>
              </a:ext>
            </a:extLst>
          </p:cNvPr>
          <p:cNvSpPr txBox="1"/>
          <p:nvPr/>
        </p:nvSpPr>
        <p:spPr>
          <a:xfrm>
            <a:off x="179109" y="5439270"/>
            <a:ext cx="8587819" cy="1400383"/>
          </a:xfrm>
          <a:prstGeom prst="rect">
            <a:avLst/>
          </a:prstGeom>
          <a:noFill/>
        </p:spPr>
        <p:txBody>
          <a:bodyPr wrap="square" rtlCol="0">
            <a:spAutoFit/>
          </a:bodyPr>
          <a:lstStyle/>
          <a:p>
            <a:pPr algn="ct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Eros playing ephedrismos with a young woman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p>
          <a:p>
            <a:pPr algn="ctr">
              <a:spcAft>
                <a:spcPts val="6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This clearly shows the symbolic aspect of the game.</a:t>
            </a:r>
          </a:p>
          <a:p>
            <a:pPr algn="ctr"/>
            <a:r>
              <a:rPr lang="en-GB" sz="1600" kern="100" dirty="0">
                <a:ea typeface="Calibri" panose="020F0502020204030204" pitchFamily="34" charset="0"/>
                <a:cs typeface="Times New Roman" panose="02020603050405020304" pitchFamily="18" charset="0"/>
              </a:rPr>
              <a:t>S</a:t>
            </a:r>
            <a:r>
              <a:rPr lang="en-GB" sz="1600" kern="100" dirty="0">
                <a:effectLst/>
                <a:ea typeface="Calibri" panose="020F0502020204030204" pitchFamily="34" charset="0"/>
                <a:cs typeface="Times New Roman" panose="02020603050405020304" pitchFamily="18" charset="0"/>
              </a:rPr>
              <a:t>kyphos from Apulia in Southern Italy, c.</a:t>
            </a:r>
            <a:r>
              <a:rPr lang="en-GB" sz="1600" kern="100" dirty="0">
                <a:solidFill>
                  <a:srgbClr val="000000"/>
                </a:solidFill>
                <a:effectLst/>
                <a:ea typeface="Calibri" panose="020F0502020204030204" pitchFamily="34" charset="0"/>
                <a:cs typeface="Times New Roman" panose="02020603050405020304" pitchFamily="18" charset="0"/>
              </a:rPr>
              <a:t> </a:t>
            </a:r>
            <a:r>
              <a:rPr lang="en-GB" sz="1600" kern="100" dirty="0">
                <a:effectLst/>
                <a:ea typeface="Calibri" panose="020F0502020204030204" pitchFamily="34" charset="0"/>
                <a:cs typeface="Times New Roman" panose="02020603050405020304" pitchFamily="18" charset="0"/>
              </a:rPr>
              <a:t>375-350 BCE. </a:t>
            </a:r>
            <a:r>
              <a:rPr lang="en-GB" sz="1600" kern="100" dirty="0">
                <a:effectLst/>
                <a:ea typeface="Calibri" panose="020F0502020204030204" pitchFamily="34" charset="0"/>
                <a:cs typeface="Times New Roman" panose="02020603050405020304" pitchFamily="18" charset="0"/>
                <a:hlinkClick r:id="rId2"/>
              </a:rPr>
              <a:t>RISD Museum 25.089</a:t>
            </a:r>
            <a:r>
              <a:rPr lang="en-GB" sz="1600" kern="100" dirty="0">
                <a:effectLst/>
                <a:ea typeface="Calibri" panose="020F0502020204030204" pitchFamily="34" charset="0"/>
                <a:cs typeface="Times New Roman" panose="02020603050405020304" pitchFamily="18" charset="0"/>
              </a:rPr>
              <a:t>.</a:t>
            </a:r>
          </a:p>
          <a:p>
            <a:pPr algn="ctr"/>
            <a:r>
              <a:rPr lang="en-GB" sz="1600" kern="100" dirty="0">
                <a:effectLst/>
                <a:ea typeface="Calibri" panose="020F0502020204030204" pitchFamily="34" charset="0"/>
                <a:cs typeface="Times New Roman" panose="02020603050405020304" pitchFamily="18" charset="0"/>
              </a:rPr>
              <a:t>Courtesy of the RISD Museum, Providence, RI.</a:t>
            </a:r>
          </a:p>
        </p:txBody>
      </p:sp>
      <p:pic>
        <p:nvPicPr>
          <p:cNvPr id="4" name="Picture 3">
            <a:extLst>
              <a:ext uri="{FF2B5EF4-FFF2-40B4-BE49-F238E27FC236}">
                <a16:creationId xmlns:a16="http://schemas.microsoft.com/office/drawing/2014/main" id="{5F882DD7-22A7-E9E9-1FF6-48744A67C69E}"/>
              </a:ext>
            </a:extLst>
          </p:cNvPr>
          <p:cNvPicPr>
            <a:picLocks noChangeAspect="1"/>
          </p:cNvPicPr>
          <p:nvPr/>
        </p:nvPicPr>
        <p:blipFill>
          <a:blip r:embed="rId3">
            <a:extLst>
              <a:ext uri="{28A0092B-C50C-407E-A947-70E740481C1C}">
                <a14:useLocalDpi xmlns:a14="http://schemas.microsoft.com/office/drawing/2010/main" val="0"/>
              </a:ext>
            </a:extLst>
          </a:blip>
          <a:srcRect l="12474" t="10906" r="13195" b="11525"/>
          <a:stretch/>
        </p:blipFill>
        <p:spPr>
          <a:xfrm>
            <a:off x="245097" y="122545"/>
            <a:ext cx="8587819" cy="5217009"/>
          </a:xfrm>
          <a:prstGeom prst="rect">
            <a:avLst/>
          </a:prstGeom>
        </p:spPr>
      </p:pic>
    </p:spTree>
    <p:extLst>
      <p:ext uri="{BB962C8B-B14F-4D97-AF65-F5344CB8AC3E}">
        <p14:creationId xmlns:p14="http://schemas.microsoft.com/office/powerpoint/2010/main" val="103471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A43DC5D-2C57-8409-0BB3-23BFB63A4619}"/>
              </a:ext>
            </a:extLst>
          </p:cNvPr>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t="23740" b="18241"/>
          <a:stretch/>
        </p:blipFill>
        <p:spPr>
          <a:xfrm>
            <a:off x="602029" y="262388"/>
            <a:ext cx="7939943" cy="4606772"/>
          </a:xfrm>
        </p:spPr>
      </p:pic>
      <p:sp>
        <p:nvSpPr>
          <p:cNvPr id="10" name="TextBox 9">
            <a:extLst>
              <a:ext uri="{FF2B5EF4-FFF2-40B4-BE49-F238E27FC236}">
                <a16:creationId xmlns:a16="http://schemas.microsoft.com/office/drawing/2014/main" id="{6FBF71B4-B2F1-4373-7798-009BF10ECCA4}"/>
              </a:ext>
            </a:extLst>
          </p:cNvPr>
          <p:cNvSpPr txBox="1"/>
          <p:nvPr/>
        </p:nvSpPr>
        <p:spPr>
          <a:xfrm>
            <a:off x="503548" y="4941168"/>
            <a:ext cx="8136904" cy="1446550"/>
          </a:xfrm>
          <a:prstGeom prst="rect">
            <a:avLst/>
          </a:prstGeom>
          <a:noFill/>
        </p:spPr>
        <p:txBody>
          <a:bodyPr wrap="square" rtlCol="0">
            <a:spAutoFit/>
          </a:bodyPr>
          <a:lstStyle/>
          <a:p>
            <a:r>
              <a:rPr lang="en-GB" sz="2400" dirty="0"/>
              <a:t>The ancient Greeks enjoyed many other games and sports.</a:t>
            </a:r>
          </a:p>
          <a:p>
            <a:r>
              <a:rPr lang="en-GB" sz="2400" dirty="0"/>
              <a:t>Such as wrestling (above), running, boxing, and pankration (mixed martial arts).</a:t>
            </a:r>
          </a:p>
          <a:p>
            <a:pPr algn="r"/>
            <a:r>
              <a:rPr lang="en-GB" sz="1600" dirty="0"/>
              <a:t>Metropolitan Museum of Art, USA, 06.1021.49.</a:t>
            </a:r>
          </a:p>
        </p:txBody>
      </p:sp>
    </p:spTree>
    <p:extLst>
      <p:ext uri="{BB962C8B-B14F-4D97-AF65-F5344CB8AC3E}">
        <p14:creationId xmlns:p14="http://schemas.microsoft.com/office/powerpoint/2010/main" val="3614322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5F15B5-AD5D-4600-F74D-8CD7E657BB4D}"/>
              </a:ext>
            </a:extLst>
          </p:cNvPr>
          <p:cNvPicPr>
            <a:picLocks noChangeAspect="1"/>
          </p:cNvPicPr>
          <p:nvPr/>
        </p:nvPicPr>
        <p:blipFill rotWithShape="1">
          <a:blip r:embed="rId2">
            <a:extLst>
              <a:ext uri="{28A0092B-C50C-407E-A947-70E740481C1C}">
                <a14:useLocalDpi xmlns:a14="http://schemas.microsoft.com/office/drawing/2010/main" val="0"/>
              </a:ext>
            </a:extLst>
          </a:blip>
          <a:srcRect l="6688" t="3800" r="5900" b="5901"/>
          <a:stretch/>
        </p:blipFill>
        <p:spPr>
          <a:xfrm>
            <a:off x="993788" y="116632"/>
            <a:ext cx="7156424" cy="5544616"/>
          </a:xfrm>
          <a:prstGeom prst="rect">
            <a:avLst/>
          </a:prstGeom>
        </p:spPr>
      </p:pic>
      <p:sp>
        <p:nvSpPr>
          <p:cNvPr id="6" name="TextBox 5">
            <a:extLst>
              <a:ext uri="{FF2B5EF4-FFF2-40B4-BE49-F238E27FC236}">
                <a16:creationId xmlns:a16="http://schemas.microsoft.com/office/drawing/2014/main" id="{0ADA3708-C237-FB0A-8F2F-6417805E00E2}"/>
              </a:ext>
            </a:extLst>
          </p:cNvPr>
          <p:cNvSpPr txBox="1"/>
          <p:nvPr/>
        </p:nvSpPr>
        <p:spPr>
          <a:xfrm>
            <a:off x="993788" y="5741094"/>
            <a:ext cx="7610660" cy="784830"/>
          </a:xfrm>
          <a:prstGeom prst="rect">
            <a:avLst/>
          </a:prstGeom>
          <a:noFill/>
        </p:spPr>
        <p:txBody>
          <a:bodyPr wrap="square" rtlCol="0">
            <a:spAutoFit/>
          </a:bodyPr>
          <a:lstStyle/>
          <a:p>
            <a:pPr>
              <a:spcAft>
                <a:spcPts val="600"/>
              </a:spcAft>
            </a:pPr>
            <a:r>
              <a:rPr lang="en-GB" sz="2400" dirty="0"/>
              <a:t>Inside this cup, an athlete is training with a discus. </a:t>
            </a:r>
          </a:p>
          <a:p>
            <a:pPr algn="r">
              <a:spcAft>
                <a:spcPts val="600"/>
              </a:spcAft>
            </a:pPr>
            <a:r>
              <a:rPr lang="en-GB" sz="1600" dirty="0"/>
              <a:t>Museum of Fine Arts, Boston, USA, </a:t>
            </a:r>
            <a:r>
              <a:rPr lang="en-GB" sz="1600" dirty="0">
                <a:hlinkClick r:id="rId3"/>
              </a:rPr>
              <a:t>00.338</a:t>
            </a:r>
            <a:r>
              <a:rPr lang="en-GB" sz="1600" dirty="0"/>
              <a:t>.</a:t>
            </a:r>
          </a:p>
        </p:txBody>
      </p:sp>
    </p:spTree>
    <p:extLst>
      <p:ext uri="{BB962C8B-B14F-4D97-AF65-F5344CB8AC3E}">
        <p14:creationId xmlns:p14="http://schemas.microsoft.com/office/powerpoint/2010/main" val="2215441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0A6050-46C9-8C1B-0F14-9E3FF115C335}"/>
              </a:ext>
            </a:extLst>
          </p:cNvPr>
          <p:cNvSpPr txBox="1"/>
          <p:nvPr/>
        </p:nvSpPr>
        <p:spPr>
          <a:xfrm>
            <a:off x="568234" y="4083776"/>
            <a:ext cx="7569926" cy="2500685"/>
          </a:xfrm>
          <a:prstGeom prst="rect">
            <a:avLst/>
          </a:prstGeom>
          <a:noFill/>
        </p:spPr>
        <p:txBody>
          <a:bodyPr wrap="square" rtlCol="0">
            <a:spAutoFit/>
          </a:bodyPr>
          <a:lstStyle/>
          <a:p>
            <a:r>
              <a:rPr lang="en-GB" sz="1600" dirty="0"/>
              <a:t>This PowerPoint was created by Dr Sonya Nevin of the Panoply Vase Animation Project.</a:t>
            </a:r>
          </a:p>
          <a:p>
            <a:r>
              <a:rPr lang="en-GB" sz="1600" dirty="0"/>
              <a:t>It supports the animation </a:t>
            </a:r>
            <a:r>
              <a:rPr lang="en-GB" sz="1600" i="1" dirty="0"/>
              <a:t>Ephedrismos</a:t>
            </a:r>
            <a:r>
              <a:rPr lang="en-GB" sz="1600" dirty="0"/>
              <a:t>: </a:t>
            </a:r>
          </a:p>
          <a:p>
            <a:endParaRPr lang="en-GB" sz="1600" i="1" dirty="0"/>
          </a:p>
          <a:p>
            <a:r>
              <a:rPr lang="en-GB" sz="1600" i="1" dirty="0"/>
              <a:t>Ephedrismos </a:t>
            </a:r>
            <a:r>
              <a:rPr lang="en-GB" sz="1600" dirty="0"/>
              <a:t>was made as part of the </a:t>
            </a:r>
            <a:r>
              <a:rPr lang="en-GB" sz="1600" i="1" dirty="0"/>
              <a:t>Locus Ludi </a:t>
            </a:r>
            <a:r>
              <a:rPr lang="en-GB" sz="1600" dirty="0"/>
              <a:t>project: </a:t>
            </a:r>
            <a:r>
              <a:rPr lang="en-GB" sz="1600" dirty="0">
                <a:hlinkClick r:id="rId2"/>
              </a:rPr>
              <a:t>https://locusludi.ch/</a:t>
            </a:r>
            <a:endParaRPr lang="en-GB" sz="1600" dirty="0"/>
          </a:p>
          <a:p>
            <a:pPr>
              <a:spcAft>
                <a:spcPts val="600"/>
              </a:spcAft>
            </a:pPr>
            <a:r>
              <a:rPr lang="en-GB" sz="1600" dirty="0"/>
              <a:t>Feel free to use it for educational purposes, including editing the PowerPoint and embedding the animation from YouTube.</a:t>
            </a:r>
          </a:p>
          <a:p>
            <a:pPr>
              <a:spcAft>
                <a:spcPts val="600"/>
              </a:spcAft>
            </a:pPr>
            <a:r>
              <a:rPr lang="en-GB" sz="1600" b="1" dirty="0"/>
              <a:t>Please do not post the PowerPoint online</a:t>
            </a:r>
            <a:r>
              <a:rPr lang="en-GB" sz="1600" dirty="0"/>
              <a:t>.</a:t>
            </a:r>
          </a:p>
          <a:p>
            <a:pPr>
              <a:spcAft>
                <a:spcPts val="600"/>
              </a:spcAft>
            </a:pPr>
            <a:r>
              <a:rPr lang="en-GB" sz="1600" dirty="0"/>
              <a:t>The PowerPoint can be downloaded from: </a:t>
            </a:r>
            <a:r>
              <a:rPr lang="en-GB" sz="1600" dirty="0">
                <a:hlinkClick r:id="rId3"/>
              </a:rPr>
              <a:t>https://panoply.org.uk/ephedrismos</a:t>
            </a:r>
            <a:endParaRPr lang="en-GB" sz="1600" dirty="0"/>
          </a:p>
          <a:p>
            <a:r>
              <a:rPr lang="en-GB" sz="1350" dirty="0"/>
              <a:t> </a:t>
            </a:r>
          </a:p>
        </p:txBody>
      </p:sp>
      <p:pic>
        <p:nvPicPr>
          <p:cNvPr id="4" name="Picture 3">
            <a:extLst>
              <a:ext uri="{FF2B5EF4-FFF2-40B4-BE49-F238E27FC236}">
                <a16:creationId xmlns:a16="http://schemas.microsoft.com/office/drawing/2014/main" id="{3D374C3C-577C-8697-56A6-E33B77D7D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207" y="516811"/>
            <a:ext cx="4709586" cy="2667950"/>
          </a:xfrm>
          <a:prstGeom prst="rect">
            <a:avLst/>
          </a:prstGeom>
        </p:spPr>
      </p:pic>
    </p:spTree>
    <p:extLst>
      <p:ext uri="{BB962C8B-B14F-4D97-AF65-F5344CB8AC3E}">
        <p14:creationId xmlns:p14="http://schemas.microsoft.com/office/powerpoint/2010/main" val="1054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096D0-BF03-0B2E-E70A-2E1621EBD6A6}"/>
              </a:ext>
            </a:extLst>
          </p:cNvPr>
          <p:cNvSpPr>
            <a:spLocks noGrp="1"/>
          </p:cNvSpPr>
          <p:nvPr>
            <p:ph type="title"/>
          </p:nvPr>
        </p:nvSpPr>
        <p:spPr/>
        <p:txBody>
          <a:bodyPr>
            <a:normAutofit/>
          </a:bodyPr>
          <a:lstStyle/>
          <a:p>
            <a:r>
              <a:rPr lang="en-GB" sz="3600" dirty="0"/>
              <a:t>What is ephedrismos?</a:t>
            </a:r>
          </a:p>
        </p:txBody>
      </p:sp>
      <p:sp>
        <p:nvSpPr>
          <p:cNvPr id="3" name="Content Placeholder 2">
            <a:extLst>
              <a:ext uri="{FF2B5EF4-FFF2-40B4-BE49-F238E27FC236}">
                <a16:creationId xmlns:a16="http://schemas.microsoft.com/office/drawing/2014/main" id="{ECB2ED0E-D703-9CE0-519B-904E2FEF24DC}"/>
              </a:ext>
            </a:extLst>
          </p:cNvPr>
          <p:cNvSpPr>
            <a:spLocks noGrp="1"/>
          </p:cNvSpPr>
          <p:nvPr>
            <p:ph idx="1"/>
          </p:nvPr>
        </p:nvSpPr>
        <p:spPr/>
        <p:txBody>
          <a:bodyPr>
            <a:noAutofit/>
          </a:bodyPr>
          <a:lstStyle/>
          <a:p>
            <a:r>
              <a:rPr lang="en-GB" dirty="0">
                <a:effectLst/>
                <a:latin typeface="Calibri" panose="020F0502020204030204" pitchFamily="34" charset="0"/>
                <a:ea typeface="Calibri" panose="020F0502020204030204" pitchFamily="34" charset="0"/>
                <a:cs typeface="Times New Roman" panose="02020603050405020304" pitchFamily="18" charset="0"/>
              </a:rPr>
              <a:t>Ephedrismos was a popular game throughout ancient Greece.</a:t>
            </a:r>
          </a:p>
          <a:p>
            <a:r>
              <a:rPr lang="en-GB" dirty="0">
                <a:effectLst/>
                <a:latin typeface="Calibri" panose="020F0502020204030204" pitchFamily="34" charset="0"/>
                <a:ea typeface="Calibri" panose="020F0502020204030204" pitchFamily="34" charset="0"/>
                <a:cs typeface="Times New Roman" panose="02020603050405020304" pitchFamily="18" charset="0"/>
              </a:rPr>
              <a:t>The name ‘ephedrismos’ means ‘carry on the back.’</a:t>
            </a:r>
          </a:p>
          <a:p>
            <a:r>
              <a:rPr lang="en-GB" dirty="0">
                <a:latin typeface="Calibri" panose="020F0502020204030204" pitchFamily="34" charset="0"/>
                <a:ea typeface="Calibri" panose="020F0502020204030204" pitchFamily="34" charset="0"/>
                <a:cs typeface="Times New Roman" panose="02020603050405020304" pitchFamily="18" charset="0"/>
              </a:rPr>
              <a:t>The game</a:t>
            </a:r>
            <a:r>
              <a:rPr lang="en-GB" dirty="0">
                <a:effectLst/>
                <a:latin typeface="Calibri" panose="020F0502020204030204" pitchFamily="34" charset="0"/>
                <a:ea typeface="Calibri" panose="020F0502020204030204" pitchFamily="34" charset="0"/>
                <a:cs typeface="Times New Roman" panose="02020603050405020304" pitchFamily="18" charset="0"/>
              </a:rPr>
              <a:t> could be played lots of different ways, but it always involved one person giving another person a piggyback.</a:t>
            </a:r>
          </a:p>
        </p:txBody>
      </p:sp>
    </p:spTree>
    <p:extLst>
      <p:ext uri="{BB962C8B-B14F-4D97-AF65-F5344CB8AC3E}">
        <p14:creationId xmlns:p14="http://schemas.microsoft.com/office/powerpoint/2010/main" val="732476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7581-667A-AC8A-CB63-7ADBA33FD5C2}"/>
              </a:ext>
            </a:extLst>
          </p:cNvPr>
          <p:cNvSpPr>
            <a:spLocks noGrp="1"/>
          </p:cNvSpPr>
          <p:nvPr>
            <p:ph type="title"/>
          </p:nvPr>
        </p:nvSpPr>
        <p:spPr/>
        <p:txBody>
          <a:bodyPr>
            <a:normAutofit/>
          </a:bodyPr>
          <a:lstStyle/>
          <a:p>
            <a:r>
              <a:rPr lang="en-GB" sz="3600" dirty="0"/>
              <a:t>What is ephedrismos?</a:t>
            </a:r>
          </a:p>
        </p:txBody>
      </p:sp>
      <p:sp>
        <p:nvSpPr>
          <p:cNvPr id="3" name="Content Placeholder 2">
            <a:extLst>
              <a:ext uri="{FF2B5EF4-FFF2-40B4-BE49-F238E27FC236}">
                <a16:creationId xmlns:a16="http://schemas.microsoft.com/office/drawing/2014/main" id="{97FA6F39-90B1-CE12-DAB5-7DA3E5BF8A5F}"/>
              </a:ext>
            </a:extLst>
          </p:cNvPr>
          <p:cNvSpPr>
            <a:spLocks noGrp="1"/>
          </p:cNvSpPr>
          <p:nvPr>
            <p:ph idx="1"/>
          </p:nvPr>
        </p:nvSpPr>
        <p:spPr>
          <a:xfrm>
            <a:off x="628650" y="1461155"/>
            <a:ext cx="7886700" cy="4715808"/>
          </a:xfrm>
        </p:spPr>
        <p:txBody>
          <a:bodyPr>
            <a:normAutofit fontScale="92500" lnSpcReduction="20000"/>
          </a:bodyPr>
          <a:lstStyle/>
          <a:p>
            <a:r>
              <a:rPr lang="en-GB" sz="3000" kern="100" dirty="0">
                <a:effectLst/>
                <a:ea typeface="Calibri" panose="020F0502020204030204" pitchFamily="34" charset="0"/>
                <a:cs typeface="Times New Roman" panose="02020603050405020304" pitchFamily="18" charset="0"/>
              </a:rPr>
              <a:t>In one version of the game, a stone would be set on the ground as a marker and players threw stones at the marker to knock it over. The person who knocked it over first was the winner. They would climb on the back of the other player and cover that person’s eyes. The carrier had to keep on trying to find or hit the target, now carrying his opponent!</a:t>
            </a:r>
          </a:p>
          <a:p>
            <a:r>
              <a:rPr lang="en-GB" sz="3000" kern="100" dirty="0">
                <a:ea typeface="Calibri" panose="020F0502020204030204" pitchFamily="34" charset="0"/>
                <a:cs typeface="Times New Roman" panose="02020603050405020304" pitchFamily="18" charset="0"/>
              </a:rPr>
              <a:t>In another version, pairs of riders and carriers played a ball game, with a referee throwing the ball amongst them</a:t>
            </a:r>
            <a:r>
              <a:rPr lang="en-GB" sz="3000" kern="100" dirty="0">
                <a:effectLst/>
                <a:ea typeface="Calibri" panose="020F0502020204030204" pitchFamily="34" charset="0"/>
                <a:cs typeface="Times New Roman" panose="02020603050405020304" pitchFamily="18" charset="0"/>
              </a:rPr>
              <a:t>.</a:t>
            </a:r>
          </a:p>
          <a:p>
            <a:r>
              <a:rPr lang="en-GB" sz="3000" kern="100" dirty="0">
                <a:effectLst/>
                <a:ea typeface="Calibri" panose="020F0502020204030204" pitchFamily="34" charset="0"/>
                <a:cs typeface="Times New Roman" panose="02020603050405020304" pitchFamily="18" charset="0"/>
              </a:rPr>
              <a:t>Ephedrismos processions seem to have been popular too.</a:t>
            </a:r>
            <a:endParaRPr lang="en-GB" sz="3000" dirty="0"/>
          </a:p>
          <a:p>
            <a:endParaRPr lang="en-GB" dirty="0"/>
          </a:p>
        </p:txBody>
      </p:sp>
    </p:spTree>
    <p:extLst>
      <p:ext uri="{BB962C8B-B14F-4D97-AF65-F5344CB8AC3E}">
        <p14:creationId xmlns:p14="http://schemas.microsoft.com/office/powerpoint/2010/main" val="85976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46FC4-56B9-8E3B-A41B-3EF23E690B92}"/>
              </a:ext>
            </a:extLst>
          </p:cNvPr>
          <p:cNvSpPr txBox="1"/>
          <p:nvPr/>
        </p:nvSpPr>
        <p:spPr>
          <a:xfrm>
            <a:off x="179110" y="6042576"/>
            <a:ext cx="8861196" cy="830997"/>
          </a:xfrm>
          <a:prstGeom prst="rect">
            <a:avLst/>
          </a:prstGeom>
          <a:noFill/>
        </p:spPr>
        <p:txBody>
          <a:bodyPr wrap="square" rtlCol="0">
            <a:spAutoFit/>
          </a:bodyPr>
          <a:lstStyle/>
          <a:p>
            <a:pPr algn="ct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An ephedrismos procession. The pairs of men are accompanied</a:t>
            </a:r>
          </a:p>
          <a:p>
            <a:pPr algn="ct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by men who are walking, one of whom holds a club.</a:t>
            </a:r>
          </a:p>
        </p:txBody>
      </p:sp>
      <p:pic>
        <p:nvPicPr>
          <p:cNvPr id="3" name="Picture 2">
            <a:extLst>
              <a:ext uri="{FF2B5EF4-FFF2-40B4-BE49-F238E27FC236}">
                <a16:creationId xmlns:a16="http://schemas.microsoft.com/office/drawing/2014/main" id="{8748FD8C-8FC2-939E-937D-F8AD290742CE}"/>
              </a:ext>
            </a:extLst>
          </p:cNvPr>
          <p:cNvPicPr>
            <a:picLocks noChangeAspect="1"/>
          </p:cNvPicPr>
          <p:nvPr/>
        </p:nvPicPr>
        <p:blipFill>
          <a:blip r:embed="rId2">
            <a:extLst>
              <a:ext uri="{28A0092B-C50C-407E-A947-70E740481C1C}">
                <a14:useLocalDpi xmlns:a14="http://schemas.microsoft.com/office/drawing/2010/main" val="0"/>
              </a:ext>
            </a:extLst>
          </a:blip>
          <a:srcRect l="3601" t="9215" r="3122" b="4163"/>
          <a:stretch/>
        </p:blipFill>
        <p:spPr>
          <a:xfrm>
            <a:off x="0" y="0"/>
            <a:ext cx="9144000" cy="6084232"/>
          </a:xfrm>
          <a:prstGeom prst="rect">
            <a:avLst/>
          </a:prstGeom>
        </p:spPr>
      </p:pic>
      <p:sp>
        <p:nvSpPr>
          <p:cNvPr id="5" name="TextBox 4">
            <a:extLst>
              <a:ext uri="{FF2B5EF4-FFF2-40B4-BE49-F238E27FC236}">
                <a16:creationId xmlns:a16="http://schemas.microsoft.com/office/drawing/2014/main" id="{FD0EC748-A14E-E8B7-3826-4106E26F04E2}"/>
              </a:ext>
            </a:extLst>
          </p:cNvPr>
          <p:cNvSpPr txBox="1"/>
          <p:nvPr/>
        </p:nvSpPr>
        <p:spPr>
          <a:xfrm>
            <a:off x="6938133" y="4185501"/>
            <a:ext cx="2177592" cy="1569660"/>
          </a:xfrm>
          <a:prstGeom prst="rect">
            <a:avLst/>
          </a:prstGeom>
          <a:noFill/>
        </p:spPr>
        <p:txBody>
          <a:bodyPr wrap="square" rtlCol="0">
            <a:spAutoFit/>
          </a:bodyPr>
          <a:lstStyle/>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Athenian black-figure skyphos, 525-475BCE, by the Theseus Painter. </a:t>
            </a:r>
            <a:r>
              <a:rPr lang="en-GB" sz="1600" kern="100" dirty="0" err="1">
                <a:effectLst/>
                <a:latin typeface="Calibri" panose="020F0502020204030204" pitchFamily="34" charset="0"/>
                <a:ea typeface="Calibri" panose="020F0502020204030204" pitchFamily="34" charset="0"/>
                <a:cs typeface="Times New Roman" panose="02020603050405020304" pitchFamily="18" charset="0"/>
              </a:rPr>
              <a:t>Musées</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kern="100" dirty="0" err="1">
                <a:effectLst/>
                <a:latin typeface="Calibri" panose="020F0502020204030204" pitchFamily="34" charset="0"/>
                <a:ea typeface="Calibri" panose="020F0502020204030204" pitchFamily="34" charset="0"/>
                <a:cs typeface="Times New Roman" panose="02020603050405020304" pitchFamily="18" charset="0"/>
              </a:rPr>
              <a:t>Royaux</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Brussels, Belgium, R327 (</a:t>
            </a:r>
            <a:r>
              <a:rPr lang="en-GB" sz="1600" kern="100" dirty="0">
                <a:effectLst/>
                <a:latin typeface="Calibri" panose="020F0502020204030204" pitchFamily="34" charset="0"/>
                <a:ea typeface="Calibri" panose="020F0502020204030204" pitchFamily="34" charset="0"/>
                <a:cs typeface="Times New Roman" panose="02020603050405020304" pitchFamily="18" charset="0"/>
                <a:hlinkClick r:id="rId3"/>
              </a:rPr>
              <a:t>Beazley no. 330683</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p:txBody>
      </p:sp>
    </p:spTree>
    <p:extLst>
      <p:ext uri="{BB962C8B-B14F-4D97-AF65-F5344CB8AC3E}">
        <p14:creationId xmlns:p14="http://schemas.microsoft.com/office/powerpoint/2010/main" val="375824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D0057-A234-5DFC-72C3-5E979A264BEB}"/>
              </a:ext>
            </a:extLst>
          </p:cNvPr>
          <p:cNvPicPr>
            <a:picLocks noChangeAspect="1"/>
          </p:cNvPicPr>
          <p:nvPr/>
        </p:nvPicPr>
        <p:blipFill>
          <a:blip r:embed="rId2">
            <a:extLst>
              <a:ext uri="{28A0092B-C50C-407E-A947-70E740481C1C}">
                <a14:useLocalDpi xmlns:a14="http://schemas.microsoft.com/office/drawing/2010/main" val="0"/>
              </a:ext>
            </a:extLst>
          </a:blip>
          <a:srcRect l="2527" t="8612" r="3917" b="4314"/>
          <a:stretch/>
        </p:blipFill>
        <p:spPr>
          <a:xfrm>
            <a:off x="0" y="0"/>
            <a:ext cx="9144000" cy="5970047"/>
          </a:xfrm>
          <a:prstGeom prst="rect">
            <a:avLst/>
          </a:prstGeom>
        </p:spPr>
      </p:pic>
      <p:sp>
        <p:nvSpPr>
          <p:cNvPr id="5" name="TextBox 4">
            <a:extLst>
              <a:ext uri="{FF2B5EF4-FFF2-40B4-BE49-F238E27FC236}">
                <a16:creationId xmlns:a16="http://schemas.microsoft.com/office/drawing/2014/main" id="{263DD665-6AAF-EA2D-BFF2-896BB05C1612}"/>
              </a:ext>
            </a:extLst>
          </p:cNvPr>
          <p:cNvSpPr txBox="1"/>
          <p:nvPr/>
        </p:nvSpPr>
        <p:spPr>
          <a:xfrm>
            <a:off x="263951" y="5976589"/>
            <a:ext cx="8616099" cy="830997"/>
          </a:xfrm>
          <a:prstGeom prst="rect">
            <a:avLst/>
          </a:prstGeom>
          <a:noFill/>
        </p:spPr>
        <p:txBody>
          <a:bodyPr wrap="square" rtlCol="0">
            <a:spAutoFit/>
          </a:bodyPr>
          <a:lstStyle/>
          <a:p>
            <a:pPr algn="ctr"/>
            <a:r>
              <a:rPr lang="en-GB" sz="2400" dirty="0"/>
              <a:t>The other side of the same skyphos cup. What do you notice about how the rider and carrier stay together? What else do you see?</a:t>
            </a:r>
          </a:p>
        </p:txBody>
      </p:sp>
      <p:sp>
        <p:nvSpPr>
          <p:cNvPr id="6" name="TextBox 5">
            <a:extLst>
              <a:ext uri="{FF2B5EF4-FFF2-40B4-BE49-F238E27FC236}">
                <a16:creationId xmlns:a16="http://schemas.microsoft.com/office/drawing/2014/main" id="{954149F1-BDCF-3A2C-EC21-28B6EE15586F}"/>
              </a:ext>
            </a:extLst>
          </p:cNvPr>
          <p:cNvSpPr txBox="1"/>
          <p:nvPr/>
        </p:nvSpPr>
        <p:spPr>
          <a:xfrm>
            <a:off x="6938133" y="4185501"/>
            <a:ext cx="2177592" cy="1569660"/>
          </a:xfrm>
          <a:prstGeom prst="rect">
            <a:avLst/>
          </a:prstGeom>
          <a:noFill/>
        </p:spPr>
        <p:txBody>
          <a:bodyPr wrap="square" rtlCol="0">
            <a:spAutoFit/>
          </a:bodyPr>
          <a:lstStyle/>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Athenian black-figure skyphos, 525-475BCE, by the Theseus Painter. </a:t>
            </a:r>
            <a:r>
              <a:rPr lang="en-GB" sz="1600" kern="100" dirty="0" err="1">
                <a:effectLst/>
                <a:latin typeface="Calibri" panose="020F0502020204030204" pitchFamily="34" charset="0"/>
                <a:ea typeface="Calibri" panose="020F0502020204030204" pitchFamily="34" charset="0"/>
                <a:cs typeface="Times New Roman" panose="02020603050405020304" pitchFamily="18" charset="0"/>
              </a:rPr>
              <a:t>Musées</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kern="100" dirty="0" err="1">
                <a:effectLst/>
                <a:latin typeface="Calibri" panose="020F0502020204030204" pitchFamily="34" charset="0"/>
                <a:ea typeface="Calibri" panose="020F0502020204030204" pitchFamily="34" charset="0"/>
                <a:cs typeface="Times New Roman" panose="02020603050405020304" pitchFamily="18" charset="0"/>
              </a:rPr>
              <a:t>Royaux</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Brussels, Belgium, R327 (</a:t>
            </a:r>
            <a:r>
              <a:rPr lang="en-GB" sz="1600" kern="100" dirty="0">
                <a:effectLst/>
                <a:latin typeface="Calibri" panose="020F0502020204030204" pitchFamily="34" charset="0"/>
                <a:ea typeface="Calibri" panose="020F0502020204030204" pitchFamily="34" charset="0"/>
                <a:cs typeface="Times New Roman" panose="02020603050405020304" pitchFamily="18" charset="0"/>
                <a:hlinkClick r:id="rId3"/>
              </a:rPr>
              <a:t>Beazley no. 330683</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p:txBody>
      </p:sp>
    </p:spTree>
    <p:extLst>
      <p:ext uri="{BB962C8B-B14F-4D97-AF65-F5344CB8AC3E}">
        <p14:creationId xmlns:p14="http://schemas.microsoft.com/office/powerpoint/2010/main" val="177473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972D0-6023-D7E0-7BCE-27075B243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3236" cy="3959258"/>
          </a:xfrm>
          <a:prstGeom prst="rect">
            <a:avLst/>
          </a:prstGeom>
        </p:spPr>
      </p:pic>
      <p:sp>
        <p:nvSpPr>
          <p:cNvPr id="4" name="TextBox 3">
            <a:extLst>
              <a:ext uri="{FF2B5EF4-FFF2-40B4-BE49-F238E27FC236}">
                <a16:creationId xmlns:a16="http://schemas.microsoft.com/office/drawing/2014/main" id="{7322971F-0005-18AC-B628-3256EE80ED2F}"/>
              </a:ext>
            </a:extLst>
          </p:cNvPr>
          <p:cNvSpPr txBox="1"/>
          <p:nvPr/>
        </p:nvSpPr>
        <p:spPr>
          <a:xfrm>
            <a:off x="886120" y="4901938"/>
            <a:ext cx="7371760" cy="1569660"/>
          </a:xfrm>
          <a:prstGeom prst="rect">
            <a:avLst/>
          </a:prstGeom>
          <a:noFill/>
        </p:spPr>
        <p:txBody>
          <a:bodyPr wrap="square" rtlCol="0">
            <a:spAutoFit/>
          </a:bodyPr>
          <a:lstStyle/>
          <a:p>
            <a:r>
              <a:rPr lang="en-GB" sz="2400" dirty="0"/>
              <a:t>This image shows all the figures from both sides of the cup, straightened into a line. As you can see, they have been digitally cut out from the background of the vase. This is part of the process for creating a vase animation.</a:t>
            </a:r>
          </a:p>
        </p:txBody>
      </p:sp>
    </p:spTree>
    <p:extLst>
      <p:ext uri="{BB962C8B-B14F-4D97-AF65-F5344CB8AC3E}">
        <p14:creationId xmlns:p14="http://schemas.microsoft.com/office/powerpoint/2010/main" val="1062098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2243B9-45ED-768A-0BE5-BCE81732CF84}"/>
              </a:ext>
            </a:extLst>
          </p:cNvPr>
          <p:cNvSpPr txBox="1"/>
          <p:nvPr/>
        </p:nvSpPr>
        <p:spPr>
          <a:xfrm>
            <a:off x="5863472" y="423364"/>
            <a:ext cx="3099903" cy="6201698"/>
          </a:xfrm>
          <a:prstGeom prst="rect">
            <a:avLst/>
          </a:prstGeom>
          <a:noFill/>
        </p:spPr>
        <p:txBody>
          <a:bodyPr wrap="square" rtlCol="0">
            <a:spAutoFit/>
          </a:bodyPr>
          <a:lstStyle/>
          <a:p>
            <a:pPr>
              <a:spcBef>
                <a:spcPts val="600"/>
              </a:spcBef>
            </a:pPr>
            <a:r>
              <a:rPr lang="en-GB" sz="2400" b="0" i="0" dirty="0">
                <a:solidFill>
                  <a:srgbClr val="000000"/>
                </a:solidFill>
                <a:effectLst/>
              </a:rPr>
              <a:t>Teams of young men playing ephedrismos. </a:t>
            </a:r>
          </a:p>
          <a:p>
            <a:pPr>
              <a:spcBef>
                <a:spcPts val="600"/>
              </a:spcBef>
            </a:pPr>
            <a:r>
              <a:rPr lang="en-GB" sz="2400" b="0" i="0" dirty="0">
                <a:solidFill>
                  <a:srgbClr val="000000"/>
                </a:solidFill>
                <a:effectLst/>
              </a:rPr>
              <a:t>Each pair prepares to catch the ball that will be thrown by the seated, clothed figure – the referee (</a:t>
            </a:r>
            <a:r>
              <a:rPr lang="en-GB" sz="2400" b="0" i="0" dirty="0" err="1">
                <a:solidFill>
                  <a:srgbClr val="000000"/>
                </a:solidFill>
                <a:effectLst/>
              </a:rPr>
              <a:t>brabeus</a:t>
            </a:r>
            <a:r>
              <a:rPr lang="en-GB" sz="2400" b="0" i="0" dirty="0">
                <a:solidFill>
                  <a:srgbClr val="000000"/>
                </a:solidFill>
                <a:effectLst/>
              </a:rPr>
              <a:t>).</a:t>
            </a:r>
          </a:p>
          <a:p>
            <a:endParaRPr lang="en-GB" sz="2400" dirty="0">
              <a:solidFill>
                <a:srgbClr val="000000"/>
              </a:solidFill>
            </a:endParaRPr>
          </a:p>
          <a:p>
            <a:endParaRPr lang="en-GB" sz="2400" b="0" i="0" dirty="0">
              <a:solidFill>
                <a:srgbClr val="000000"/>
              </a:solidFill>
              <a:effectLst/>
            </a:endParaRPr>
          </a:p>
          <a:p>
            <a:endParaRPr lang="en-GB" sz="2400" dirty="0">
              <a:solidFill>
                <a:srgbClr val="000000"/>
              </a:solidFill>
            </a:endParaRPr>
          </a:p>
          <a:p>
            <a:endParaRPr lang="en-GB" sz="2400" dirty="0">
              <a:solidFill>
                <a:srgbClr val="000000"/>
              </a:solidFill>
            </a:endParaRPr>
          </a:p>
          <a:p>
            <a:endParaRPr lang="en-GB" sz="2400" dirty="0">
              <a:solidFill>
                <a:srgbClr val="000000"/>
              </a:solidFill>
            </a:endParaRPr>
          </a:p>
          <a:p>
            <a:endParaRPr lang="en-GB" sz="2400" dirty="0">
              <a:solidFill>
                <a:srgbClr val="000000"/>
              </a:solidFill>
            </a:endParaRPr>
          </a:p>
          <a:p>
            <a:endParaRPr lang="en-GB" sz="2400" dirty="0">
              <a:solidFill>
                <a:srgbClr val="000000"/>
              </a:solidFill>
            </a:endParaRPr>
          </a:p>
          <a:p>
            <a:r>
              <a:rPr lang="en-GB" sz="2400" b="0" i="0" dirty="0">
                <a:solidFill>
                  <a:srgbClr val="000000"/>
                </a:solidFill>
                <a:effectLst/>
              </a:rPr>
              <a:t> </a:t>
            </a:r>
            <a:endParaRPr lang="en-GB" sz="2400" dirty="0">
              <a:solidFill>
                <a:srgbClr val="000000"/>
              </a:solidFill>
            </a:endParaRPr>
          </a:p>
          <a:p>
            <a:r>
              <a:rPr lang="en-GB" sz="1600" b="0" i="0" dirty="0">
                <a:solidFill>
                  <a:srgbClr val="000000"/>
                </a:solidFill>
                <a:effectLst/>
              </a:rPr>
              <a:t>Athenian black-figured amphora.</a:t>
            </a:r>
          </a:p>
          <a:p>
            <a:r>
              <a:rPr lang="en-GB" sz="1600" b="0" i="0" dirty="0">
                <a:solidFill>
                  <a:srgbClr val="000000"/>
                </a:solidFill>
                <a:effectLst/>
                <a:hlinkClick r:id="rId2"/>
              </a:rPr>
              <a:t>British Museum, 1837,0609.65</a:t>
            </a:r>
            <a:endParaRPr lang="en-GB" sz="1600" dirty="0"/>
          </a:p>
        </p:txBody>
      </p:sp>
      <p:pic>
        <p:nvPicPr>
          <p:cNvPr id="3" name="Picture 2">
            <a:extLst>
              <a:ext uri="{FF2B5EF4-FFF2-40B4-BE49-F238E27FC236}">
                <a16:creationId xmlns:a16="http://schemas.microsoft.com/office/drawing/2014/main" id="{C3867895-94D9-E782-D1D3-B1EB8B54B5F6}"/>
              </a:ext>
            </a:extLst>
          </p:cNvPr>
          <p:cNvPicPr>
            <a:picLocks noChangeAspect="1"/>
          </p:cNvPicPr>
          <p:nvPr/>
        </p:nvPicPr>
        <p:blipFill>
          <a:blip r:embed="rId3">
            <a:extLst>
              <a:ext uri="{28A0092B-C50C-407E-A947-70E740481C1C}">
                <a14:useLocalDpi xmlns:a14="http://schemas.microsoft.com/office/drawing/2010/main" val="0"/>
              </a:ext>
            </a:extLst>
          </a:blip>
          <a:srcRect l="28041" t="6439" r="24330" b="5744"/>
          <a:stretch/>
        </p:blipFill>
        <p:spPr>
          <a:xfrm>
            <a:off x="0" y="-14670"/>
            <a:ext cx="5590095" cy="6872670"/>
          </a:xfrm>
          <a:prstGeom prst="rect">
            <a:avLst/>
          </a:prstGeom>
        </p:spPr>
      </p:pic>
    </p:spTree>
    <p:extLst>
      <p:ext uri="{BB962C8B-B14F-4D97-AF65-F5344CB8AC3E}">
        <p14:creationId xmlns:p14="http://schemas.microsoft.com/office/powerpoint/2010/main" val="150462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D8819-7043-44BA-BC40-7776E3318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87261"/>
          </a:xfrm>
          <a:prstGeom prst="rect">
            <a:avLst/>
          </a:prstGeom>
        </p:spPr>
      </p:pic>
    </p:spTree>
    <p:extLst>
      <p:ext uri="{BB962C8B-B14F-4D97-AF65-F5344CB8AC3E}">
        <p14:creationId xmlns:p14="http://schemas.microsoft.com/office/powerpoint/2010/main" val="1737477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117F2C-6763-2FE2-B610-FF7EE149A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0"/>
            <a:ext cx="4919995" cy="6858000"/>
          </a:xfrm>
          <a:prstGeom prst="rect">
            <a:avLst/>
          </a:prstGeom>
        </p:spPr>
      </p:pic>
      <p:sp>
        <p:nvSpPr>
          <p:cNvPr id="4" name="TextBox 3">
            <a:extLst>
              <a:ext uri="{FF2B5EF4-FFF2-40B4-BE49-F238E27FC236}">
                <a16:creationId xmlns:a16="http://schemas.microsoft.com/office/drawing/2014/main" id="{CD29247E-F78B-3126-90A9-F45F4EB6C386}"/>
              </a:ext>
            </a:extLst>
          </p:cNvPr>
          <p:cNvSpPr txBox="1"/>
          <p:nvPr/>
        </p:nvSpPr>
        <p:spPr>
          <a:xfrm>
            <a:off x="5712643" y="856173"/>
            <a:ext cx="3289956" cy="5638467"/>
          </a:xfrm>
          <a:prstGeom prst="rect">
            <a:avLst/>
          </a:prstGeom>
          <a:noFill/>
        </p:spPr>
        <p:txBody>
          <a:bodyPr wrap="square" rtlCol="0">
            <a:spAutoFit/>
          </a:bodyPr>
          <a:lstStyle/>
          <a:p>
            <a:pPr algn="ct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Youths playing ephedrismos; the pairs prepare to compete for a ball thrown by a referee.</a:t>
            </a:r>
          </a:p>
          <a:p>
            <a:pPr algn="ct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Athenian black-figure lekythos, by the Edinburgh Painter, 525-475 BCE. </a:t>
            </a:r>
          </a:p>
          <a:p>
            <a:pPr algn="ctr">
              <a:lnSpc>
                <a:spcPct val="107000"/>
              </a:lnSpc>
              <a:spcAft>
                <a:spcPts val="800"/>
              </a:spcAft>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With the scratched inscription: KELEUSSON.</a:t>
            </a:r>
          </a:p>
          <a:p>
            <a:pPr algn="ctr">
              <a:lnSpc>
                <a:spcPct val="107000"/>
              </a:lnSpc>
            </a:pP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Ashmolean Museum, Oxford, 1890.27. (Beazley no. 380847).</a:t>
            </a:r>
          </a:p>
          <a:p>
            <a:pPr algn="ctr">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200" dirty="0">
                <a:effectLst/>
                <a:latin typeface="Calibri" panose="020F0502020204030204" pitchFamily="34" charset="0"/>
                <a:ea typeface="Calibri" panose="020F0502020204030204" pitchFamily="34" charset="0"/>
                <a:cs typeface="Times New Roman" panose="02020603050405020304" pitchFamily="18" charset="0"/>
              </a:rPr>
              <a:t>Photo by </a:t>
            </a:r>
            <a:r>
              <a:rPr lang="en-GB" sz="1200" dirty="0">
                <a:effectLst/>
                <a:latin typeface="Calibri" panose="020F0502020204030204" pitchFamily="34" charset="0"/>
                <a:ea typeface="Calibri" panose="020F0502020204030204" pitchFamily="34" charset="0"/>
                <a:cs typeface="Times New Roman" panose="02020603050405020304" pitchFamily="18" charset="0"/>
                <a:hlinkClick r:id="rId3"/>
              </a:rPr>
              <a:t>Zde, CC BY-SA 4.0</a:t>
            </a:r>
            <a:r>
              <a:rPr lang="en-GB" sz="1200" dirty="0">
                <a:latin typeface="Calibri" panose="020F0502020204030204" pitchFamily="34" charset="0"/>
                <a:ea typeface="Calibri" panose="020F0502020204030204" pitchFamily="34" charset="0"/>
                <a:cs typeface="Times New Roman" panose="02020603050405020304" pitchFamily="18" charset="0"/>
              </a:rPr>
              <a:t>.</a:t>
            </a:r>
            <a:endParaRPr lang="en-GB" sz="1200" dirty="0"/>
          </a:p>
        </p:txBody>
      </p:sp>
    </p:spTree>
    <p:extLst>
      <p:ext uri="{BB962C8B-B14F-4D97-AF65-F5344CB8AC3E}">
        <p14:creationId xmlns:p14="http://schemas.microsoft.com/office/powerpoint/2010/main" val="42818258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349</TotalTime>
  <Words>860</Words>
  <Application>Microsoft Office PowerPoint</Application>
  <PresentationFormat>On-screen Show (4:3)</PresentationFormat>
  <Paragraphs>77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What is ephedrismos?</vt:lpstr>
      <vt:lpstr>What is ephedrismos?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Sonya Nevin</dc:creator>
  <cp:lastModifiedBy>Stephen Simons</cp:lastModifiedBy>
  <cp:revision>20</cp:revision>
  <dcterms:created xsi:type="dcterms:W3CDTF">2024-09-03T16:57:46Z</dcterms:created>
  <dcterms:modified xsi:type="dcterms:W3CDTF">2025-05-01T15:54:24Z</dcterms:modified>
</cp:coreProperties>
</file>