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71" r:id="rId4"/>
    <p:sldId id="274" r:id="rId5"/>
    <p:sldId id="275" r:id="rId6"/>
    <p:sldId id="264" r:id="rId7"/>
    <p:sldId id="273" r:id="rId8"/>
    <p:sldId id="286" r:id="rId9"/>
    <p:sldId id="260" r:id="rId10"/>
    <p:sldId id="263" r:id="rId11"/>
    <p:sldId id="279" r:id="rId12"/>
    <p:sldId id="278" r:id="rId13"/>
    <p:sldId id="261" r:id="rId14"/>
    <p:sldId id="257" r:id="rId15"/>
    <p:sldId id="259" r:id="rId16"/>
    <p:sldId id="266" r:id="rId17"/>
    <p:sldId id="262" r:id="rId18"/>
    <p:sldId id="280" r:id="rId19"/>
    <p:sldId id="277" r:id="rId20"/>
    <p:sldId id="282" r:id="rId21"/>
    <p:sldId id="281" r:id="rId22"/>
    <p:sldId id="284" r:id="rId23"/>
    <p:sldId id="276" r:id="rId24"/>
    <p:sldId id="269" r:id="rId25"/>
    <p:sldId id="270" r:id="rId26"/>
    <p:sldId id="267" r:id="rId27"/>
    <p:sldId id="268" r:id="rId28"/>
    <p:sldId id="272" r:id="rId29"/>
    <p:sldId id="283" r:id="rId30"/>
    <p:sldId id="28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7" autoAdjust="0"/>
    <p:restoredTop sz="94660"/>
  </p:normalViewPr>
  <p:slideViewPr>
    <p:cSldViewPr snapToGrid="0">
      <p:cViewPr varScale="1">
        <p:scale>
          <a:sx n="73" d="100"/>
          <a:sy n="73" d="100"/>
        </p:scale>
        <p:origin x="288" y="36"/>
      </p:cViewPr>
      <p:guideLst/>
    </p:cSldViewPr>
  </p:slideViewPr>
  <p:notesTextViewPr>
    <p:cViewPr>
      <p:scale>
        <a:sx n="1" d="1"/>
        <a:sy n="1" d="1"/>
      </p:scale>
      <p:origin x="0" y="0"/>
    </p:cViewPr>
  </p:notesTextViewPr>
  <p:sorterViewPr>
    <p:cViewPr>
      <p:scale>
        <a:sx n="100" d="100"/>
        <a:sy n="100" d="100"/>
      </p:scale>
      <p:origin x="0" y="-24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96B9-489C-DDC1-5475-EFD3E16C92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F6BE61D-60B6-C0A2-E199-B18ED878B7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5B6EAB1-57F9-6A5A-779B-0B004956E98D}"/>
              </a:ext>
            </a:extLst>
          </p:cNvPr>
          <p:cNvSpPr>
            <a:spLocks noGrp="1"/>
          </p:cNvSpPr>
          <p:nvPr>
            <p:ph type="dt" sz="half" idx="10"/>
          </p:nvPr>
        </p:nvSpPr>
        <p:spPr/>
        <p:txBody>
          <a:bodyPr/>
          <a:lstStyle/>
          <a:p>
            <a:fld id="{0F738C3F-1DFC-48B5-8BE9-FBABE2FC223F}" type="datetimeFigureOut">
              <a:rPr lang="en-GB" smtClean="0"/>
              <a:t>13/02/2024</a:t>
            </a:fld>
            <a:endParaRPr lang="en-GB"/>
          </a:p>
        </p:txBody>
      </p:sp>
      <p:sp>
        <p:nvSpPr>
          <p:cNvPr id="5" name="Footer Placeholder 4">
            <a:extLst>
              <a:ext uri="{FF2B5EF4-FFF2-40B4-BE49-F238E27FC236}">
                <a16:creationId xmlns:a16="http://schemas.microsoft.com/office/drawing/2014/main" id="{B5EA9604-81A3-C257-8935-7A8C3E317E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4ED31B-200D-65C5-248A-1860495B3601}"/>
              </a:ext>
            </a:extLst>
          </p:cNvPr>
          <p:cNvSpPr>
            <a:spLocks noGrp="1"/>
          </p:cNvSpPr>
          <p:nvPr>
            <p:ph type="sldNum" sz="quarter" idx="12"/>
          </p:nvPr>
        </p:nvSpPr>
        <p:spPr/>
        <p:txBody>
          <a:bodyPr/>
          <a:lstStyle/>
          <a:p>
            <a:fld id="{33717366-9FA4-4FAB-AB06-B769F7F75380}" type="slidenum">
              <a:rPr lang="en-GB" smtClean="0"/>
              <a:t>‹#›</a:t>
            </a:fld>
            <a:endParaRPr lang="en-GB"/>
          </a:p>
        </p:txBody>
      </p:sp>
    </p:spTree>
    <p:extLst>
      <p:ext uri="{BB962C8B-B14F-4D97-AF65-F5344CB8AC3E}">
        <p14:creationId xmlns:p14="http://schemas.microsoft.com/office/powerpoint/2010/main" val="2850163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815CE-6C32-4DCC-3942-1526A84BA1C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617EF9A-5B2C-8FBE-0BB7-7F4C260E98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802B60-D380-1ADE-AA46-07152D6864EC}"/>
              </a:ext>
            </a:extLst>
          </p:cNvPr>
          <p:cNvSpPr>
            <a:spLocks noGrp="1"/>
          </p:cNvSpPr>
          <p:nvPr>
            <p:ph type="dt" sz="half" idx="10"/>
          </p:nvPr>
        </p:nvSpPr>
        <p:spPr/>
        <p:txBody>
          <a:bodyPr/>
          <a:lstStyle/>
          <a:p>
            <a:fld id="{0F738C3F-1DFC-48B5-8BE9-FBABE2FC223F}" type="datetimeFigureOut">
              <a:rPr lang="en-GB" smtClean="0"/>
              <a:t>13/02/2024</a:t>
            </a:fld>
            <a:endParaRPr lang="en-GB"/>
          </a:p>
        </p:txBody>
      </p:sp>
      <p:sp>
        <p:nvSpPr>
          <p:cNvPr id="5" name="Footer Placeholder 4">
            <a:extLst>
              <a:ext uri="{FF2B5EF4-FFF2-40B4-BE49-F238E27FC236}">
                <a16:creationId xmlns:a16="http://schemas.microsoft.com/office/drawing/2014/main" id="{91C84908-2675-F469-CD50-EEA3A7EFCE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66F838-648C-8AED-D56B-2ED833097808}"/>
              </a:ext>
            </a:extLst>
          </p:cNvPr>
          <p:cNvSpPr>
            <a:spLocks noGrp="1"/>
          </p:cNvSpPr>
          <p:nvPr>
            <p:ph type="sldNum" sz="quarter" idx="12"/>
          </p:nvPr>
        </p:nvSpPr>
        <p:spPr/>
        <p:txBody>
          <a:bodyPr/>
          <a:lstStyle/>
          <a:p>
            <a:fld id="{33717366-9FA4-4FAB-AB06-B769F7F75380}" type="slidenum">
              <a:rPr lang="en-GB" smtClean="0"/>
              <a:t>‹#›</a:t>
            </a:fld>
            <a:endParaRPr lang="en-GB"/>
          </a:p>
        </p:txBody>
      </p:sp>
    </p:spTree>
    <p:extLst>
      <p:ext uri="{BB962C8B-B14F-4D97-AF65-F5344CB8AC3E}">
        <p14:creationId xmlns:p14="http://schemas.microsoft.com/office/powerpoint/2010/main" val="2758308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84CFEC-126C-7CC4-BC1D-A4C04CC8B69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3FD97FB-E5C6-91CE-197B-71E8A1A788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CEB54D-51EC-49DB-2F64-F14AA171049E}"/>
              </a:ext>
            </a:extLst>
          </p:cNvPr>
          <p:cNvSpPr>
            <a:spLocks noGrp="1"/>
          </p:cNvSpPr>
          <p:nvPr>
            <p:ph type="dt" sz="half" idx="10"/>
          </p:nvPr>
        </p:nvSpPr>
        <p:spPr/>
        <p:txBody>
          <a:bodyPr/>
          <a:lstStyle/>
          <a:p>
            <a:fld id="{0F738C3F-1DFC-48B5-8BE9-FBABE2FC223F}" type="datetimeFigureOut">
              <a:rPr lang="en-GB" smtClean="0"/>
              <a:t>13/02/2024</a:t>
            </a:fld>
            <a:endParaRPr lang="en-GB"/>
          </a:p>
        </p:txBody>
      </p:sp>
      <p:sp>
        <p:nvSpPr>
          <p:cNvPr id="5" name="Footer Placeholder 4">
            <a:extLst>
              <a:ext uri="{FF2B5EF4-FFF2-40B4-BE49-F238E27FC236}">
                <a16:creationId xmlns:a16="http://schemas.microsoft.com/office/drawing/2014/main" id="{DC88BD7F-FCCA-4DCA-BC62-1B1E9A24C1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357181-D71E-B9AA-74C7-BBA858BF5146}"/>
              </a:ext>
            </a:extLst>
          </p:cNvPr>
          <p:cNvSpPr>
            <a:spLocks noGrp="1"/>
          </p:cNvSpPr>
          <p:nvPr>
            <p:ph type="sldNum" sz="quarter" idx="12"/>
          </p:nvPr>
        </p:nvSpPr>
        <p:spPr/>
        <p:txBody>
          <a:bodyPr/>
          <a:lstStyle/>
          <a:p>
            <a:fld id="{33717366-9FA4-4FAB-AB06-B769F7F75380}" type="slidenum">
              <a:rPr lang="en-GB" smtClean="0"/>
              <a:t>‹#›</a:t>
            </a:fld>
            <a:endParaRPr lang="en-GB"/>
          </a:p>
        </p:txBody>
      </p:sp>
    </p:spTree>
    <p:extLst>
      <p:ext uri="{BB962C8B-B14F-4D97-AF65-F5344CB8AC3E}">
        <p14:creationId xmlns:p14="http://schemas.microsoft.com/office/powerpoint/2010/main" val="82464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5A91E-0CE3-CE08-B7FC-B91E4D2ABC1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EABCA47-2721-795B-F1BD-FC6886AE2D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43BB0D-1480-0611-7719-6C14CBC08C54}"/>
              </a:ext>
            </a:extLst>
          </p:cNvPr>
          <p:cNvSpPr>
            <a:spLocks noGrp="1"/>
          </p:cNvSpPr>
          <p:nvPr>
            <p:ph type="dt" sz="half" idx="10"/>
          </p:nvPr>
        </p:nvSpPr>
        <p:spPr/>
        <p:txBody>
          <a:bodyPr/>
          <a:lstStyle/>
          <a:p>
            <a:fld id="{0F738C3F-1DFC-48B5-8BE9-FBABE2FC223F}" type="datetimeFigureOut">
              <a:rPr lang="en-GB" smtClean="0"/>
              <a:t>13/02/2024</a:t>
            </a:fld>
            <a:endParaRPr lang="en-GB"/>
          </a:p>
        </p:txBody>
      </p:sp>
      <p:sp>
        <p:nvSpPr>
          <p:cNvPr id="5" name="Footer Placeholder 4">
            <a:extLst>
              <a:ext uri="{FF2B5EF4-FFF2-40B4-BE49-F238E27FC236}">
                <a16:creationId xmlns:a16="http://schemas.microsoft.com/office/drawing/2014/main" id="{7A8B4734-CD01-B7A0-5EFE-36667BFB6C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DE0F66-9F20-CF50-B9C1-AD37A5EAEAFF}"/>
              </a:ext>
            </a:extLst>
          </p:cNvPr>
          <p:cNvSpPr>
            <a:spLocks noGrp="1"/>
          </p:cNvSpPr>
          <p:nvPr>
            <p:ph type="sldNum" sz="quarter" idx="12"/>
          </p:nvPr>
        </p:nvSpPr>
        <p:spPr/>
        <p:txBody>
          <a:bodyPr/>
          <a:lstStyle/>
          <a:p>
            <a:fld id="{33717366-9FA4-4FAB-AB06-B769F7F75380}" type="slidenum">
              <a:rPr lang="en-GB" smtClean="0"/>
              <a:t>‹#›</a:t>
            </a:fld>
            <a:endParaRPr lang="en-GB"/>
          </a:p>
        </p:txBody>
      </p:sp>
    </p:spTree>
    <p:extLst>
      <p:ext uri="{BB962C8B-B14F-4D97-AF65-F5344CB8AC3E}">
        <p14:creationId xmlns:p14="http://schemas.microsoft.com/office/powerpoint/2010/main" val="569551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342D7-3399-0C97-C233-2171416090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5C06D94-D597-215B-0FA1-E68168227C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C3904A-71FC-6C92-D7BD-218D48CA3445}"/>
              </a:ext>
            </a:extLst>
          </p:cNvPr>
          <p:cNvSpPr>
            <a:spLocks noGrp="1"/>
          </p:cNvSpPr>
          <p:nvPr>
            <p:ph type="dt" sz="half" idx="10"/>
          </p:nvPr>
        </p:nvSpPr>
        <p:spPr/>
        <p:txBody>
          <a:bodyPr/>
          <a:lstStyle/>
          <a:p>
            <a:fld id="{0F738C3F-1DFC-48B5-8BE9-FBABE2FC223F}" type="datetimeFigureOut">
              <a:rPr lang="en-GB" smtClean="0"/>
              <a:t>13/02/2024</a:t>
            </a:fld>
            <a:endParaRPr lang="en-GB"/>
          </a:p>
        </p:txBody>
      </p:sp>
      <p:sp>
        <p:nvSpPr>
          <p:cNvPr id="5" name="Footer Placeholder 4">
            <a:extLst>
              <a:ext uri="{FF2B5EF4-FFF2-40B4-BE49-F238E27FC236}">
                <a16:creationId xmlns:a16="http://schemas.microsoft.com/office/drawing/2014/main" id="{7482B922-5D75-B842-E8AE-3105F0755F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46A388-38A3-6B47-0209-B4D719405DA2}"/>
              </a:ext>
            </a:extLst>
          </p:cNvPr>
          <p:cNvSpPr>
            <a:spLocks noGrp="1"/>
          </p:cNvSpPr>
          <p:nvPr>
            <p:ph type="sldNum" sz="quarter" idx="12"/>
          </p:nvPr>
        </p:nvSpPr>
        <p:spPr/>
        <p:txBody>
          <a:bodyPr/>
          <a:lstStyle/>
          <a:p>
            <a:fld id="{33717366-9FA4-4FAB-AB06-B769F7F75380}" type="slidenum">
              <a:rPr lang="en-GB" smtClean="0"/>
              <a:t>‹#›</a:t>
            </a:fld>
            <a:endParaRPr lang="en-GB"/>
          </a:p>
        </p:txBody>
      </p:sp>
    </p:spTree>
    <p:extLst>
      <p:ext uri="{BB962C8B-B14F-4D97-AF65-F5344CB8AC3E}">
        <p14:creationId xmlns:p14="http://schemas.microsoft.com/office/powerpoint/2010/main" val="2342216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5DF12-0718-4F60-DA2B-4A679E915E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1E761EA-2003-D1CE-495F-0806C91442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99F0D1F-C717-B406-C830-94E5ECD4B1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ADE4A5B-2C96-22E2-68B4-9934810F0EAF}"/>
              </a:ext>
            </a:extLst>
          </p:cNvPr>
          <p:cNvSpPr>
            <a:spLocks noGrp="1"/>
          </p:cNvSpPr>
          <p:nvPr>
            <p:ph type="dt" sz="half" idx="10"/>
          </p:nvPr>
        </p:nvSpPr>
        <p:spPr/>
        <p:txBody>
          <a:bodyPr/>
          <a:lstStyle/>
          <a:p>
            <a:fld id="{0F738C3F-1DFC-48B5-8BE9-FBABE2FC223F}" type="datetimeFigureOut">
              <a:rPr lang="en-GB" smtClean="0"/>
              <a:t>13/02/2024</a:t>
            </a:fld>
            <a:endParaRPr lang="en-GB"/>
          </a:p>
        </p:txBody>
      </p:sp>
      <p:sp>
        <p:nvSpPr>
          <p:cNvPr id="6" name="Footer Placeholder 5">
            <a:extLst>
              <a:ext uri="{FF2B5EF4-FFF2-40B4-BE49-F238E27FC236}">
                <a16:creationId xmlns:a16="http://schemas.microsoft.com/office/drawing/2014/main" id="{C9C5350D-FA27-F709-ACCC-2B10F975DFE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22E522-7A4E-F7B6-A0B6-503F04457AA3}"/>
              </a:ext>
            </a:extLst>
          </p:cNvPr>
          <p:cNvSpPr>
            <a:spLocks noGrp="1"/>
          </p:cNvSpPr>
          <p:nvPr>
            <p:ph type="sldNum" sz="quarter" idx="12"/>
          </p:nvPr>
        </p:nvSpPr>
        <p:spPr/>
        <p:txBody>
          <a:bodyPr/>
          <a:lstStyle/>
          <a:p>
            <a:fld id="{33717366-9FA4-4FAB-AB06-B769F7F75380}" type="slidenum">
              <a:rPr lang="en-GB" smtClean="0"/>
              <a:t>‹#›</a:t>
            </a:fld>
            <a:endParaRPr lang="en-GB"/>
          </a:p>
        </p:txBody>
      </p:sp>
    </p:spTree>
    <p:extLst>
      <p:ext uri="{BB962C8B-B14F-4D97-AF65-F5344CB8AC3E}">
        <p14:creationId xmlns:p14="http://schemas.microsoft.com/office/powerpoint/2010/main" val="4144716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0219A-DF53-7C91-0FBD-E182881C927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43A66E8-18DC-419D-C693-073FECE5CE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2EB1E3-1450-05DF-452D-1B0A541BD1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51AA234-B97A-8C29-45E4-02A8971B9B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085D9C-27E9-36C7-F23F-27236B5E9E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BD57B99-3EF6-086C-7530-2E83BCA5DEF8}"/>
              </a:ext>
            </a:extLst>
          </p:cNvPr>
          <p:cNvSpPr>
            <a:spLocks noGrp="1"/>
          </p:cNvSpPr>
          <p:nvPr>
            <p:ph type="dt" sz="half" idx="10"/>
          </p:nvPr>
        </p:nvSpPr>
        <p:spPr/>
        <p:txBody>
          <a:bodyPr/>
          <a:lstStyle/>
          <a:p>
            <a:fld id="{0F738C3F-1DFC-48B5-8BE9-FBABE2FC223F}" type="datetimeFigureOut">
              <a:rPr lang="en-GB" smtClean="0"/>
              <a:t>13/02/2024</a:t>
            </a:fld>
            <a:endParaRPr lang="en-GB"/>
          </a:p>
        </p:txBody>
      </p:sp>
      <p:sp>
        <p:nvSpPr>
          <p:cNvPr id="8" name="Footer Placeholder 7">
            <a:extLst>
              <a:ext uri="{FF2B5EF4-FFF2-40B4-BE49-F238E27FC236}">
                <a16:creationId xmlns:a16="http://schemas.microsoft.com/office/drawing/2014/main" id="{97B97CE0-E02B-DF30-4A12-2C8D04F90FB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BD65CFF-E8E6-B409-027A-D9E5AAB59286}"/>
              </a:ext>
            </a:extLst>
          </p:cNvPr>
          <p:cNvSpPr>
            <a:spLocks noGrp="1"/>
          </p:cNvSpPr>
          <p:nvPr>
            <p:ph type="sldNum" sz="quarter" idx="12"/>
          </p:nvPr>
        </p:nvSpPr>
        <p:spPr/>
        <p:txBody>
          <a:bodyPr/>
          <a:lstStyle/>
          <a:p>
            <a:fld id="{33717366-9FA4-4FAB-AB06-B769F7F75380}" type="slidenum">
              <a:rPr lang="en-GB" smtClean="0"/>
              <a:t>‹#›</a:t>
            </a:fld>
            <a:endParaRPr lang="en-GB"/>
          </a:p>
        </p:txBody>
      </p:sp>
    </p:spTree>
    <p:extLst>
      <p:ext uri="{BB962C8B-B14F-4D97-AF65-F5344CB8AC3E}">
        <p14:creationId xmlns:p14="http://schemas.microsoft.com/office/powerpoint/2010/main" val="1333562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5761B-4BBD-686C-04D9-95EB5BCD8C0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1BD0DC2-592D-007E-13DB-9CBE7A76CBC8}"/>
              </a:ext>
            </a:extLst>
          </p:cNvPr>
          <p:cNvSpPr>
            <a:spLocks noGrp="1"/>
          </p:cNvSpPr>
          <p:nvPr>
            <p:ph type="dt" sz="half" idx="10"/>
          </p:nvPr>
        </p:nvSpPr>
        <p:spPr/>
        <p:txBody>
          <a:bodyPr/>
          <a:lstStyle/>
          <a:p>
            <a:fld id="{0F738C3F-1DFC-48B5-8BE9-FBABE2FC223F}" type="datetimeFigureOut">
              <a:rPr lang="en-GB" smtClean="0"/>
              <a:t>13/02/2024</a:t>
            </a:fld>
            <a:endParaRPr lang="en-GB"/>
          </a:p>
        </p:txBody>
      </p:sp>
      <p:sp>
        <p:nvSpPr>
          <p:cNvPr id="4" name="Footer Placeholder 3">
            <a:extLst>
              <a:ext uri="{FF2B5EF4-FFF2-40B4-BE49-F238E27FC236}">
                <a16:creationId xmlns:a16="http://schemas.microsoft.com/office/drawing/2014/main" id="{B0DC5CCD-6FCB-CC2A-A568-60574E1D294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F0B6944-275B-DB58-17CF-06EB0FCFAC02}"/>
              </a:ext>
            </a:extLst>
          </p:cNvPr>
          <p:cNvSpPr>
            <a:spLocks noGrp="1"/>
          </p:cNvSpPr>
          <p:nvPr>
            <p:ph type="sldNum" sz="quarter" idx="12"/>
          </p:nvPr>
        </p:nvSpPr>
        <p:spPr/>
        <p:txBody>
          <a:bodyPr/>
          <a:lstStyle/>
          <a:p>
            <a:fld id="{33717366-9FA4-4FAB-AB06-B769F7F75380}" type="slidenum">
              <a:rPr lang="en-GB" smtClean="0"/>
              <a:t>‹#›</a:t>
            </a:fld>
            <a:endParaRPr lang="en-GB"/>
          </a:p>
        </p:txBody>
      </p:sp>
    </p:spTree>
    <p:extLst>
      <p:ext uri="{BB962C8B-B14F-4D97-AF65-F5344CB8AC3E}">
        <p14:creationId xmlns:p14="http://schemas.microsoft.com/office/powerpoint/2010/main" val="1543855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8E2CDF-90FF-3D3E-C265-12E8135E43D9}"/>
              </a:ext>
            </a:extLst>
          </p:cNvPr>
          <p:cNvSpPr>
            <a:spLocks noGrp="1"/>
          </p:cNvSpPr>
          <p:nvPr>
            <p:ph type="dt" sz="half" idx="10"/>
          </p:nvPr>
        </p:nvSpPr>
        <p:spPr/>
        <p:txBody>
          <a:bodyPr/>
          <a:lstStyle/>
          <a:p>
            <a:fld id="{0F738C3F-1DFC-48B5-8BE9-FBABE2FC223F}" type="datetimeFigureOut">
              <a:rPr lang="en-GB" smtClean="0"/>
              <a:t>13/02/2024</a:t>
            </a:fld>
            <a:endParaRPr lang="en-GB"/>
          </a:p>
        </p:txBody>
      </p:sp>
      <p:sp>
        <p:nvSpPr>
          <p:cNvPr id="3" name="Footer Placeholder 2">
            <a:extLst>
              <a:ext uri="{FF2B5EF4-FFF2-40B4-BE49-F238E27FC236}">
                <a16:creationId xmlns:a16="http://schemas.microsoft.com/office/drawing/2014/main" id="{2394103C-83BA-658B-066E-984BA02D4E7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6A76E82-764F-BAF8-79FC-8E0BC79213D9}"/>
              </a:ext>
            </a:extLst>
          </p:cNvPr>
          <p:cNvSpPr>
            <a:spLocks noGrp="1"/>
          </p:cNvSpPr>
          <p:nvPr>
            <p:ph type="sldNum" sz="quarter" idx="12"/>
          </p:nvPr>
        </p:nvSpPr>
        <p:spPr/>
        <p:txBody>
          <a:bodyPr/>
          <a:lstStyle/>
          <a:p>
            <a:fld id="{33717366-9FA4-4FAB-AB06-B769F7F75380}" type="slidenum">
              <a:rPr lang="en-GB" smtClean="0"/>
              <a:t>‹#›</a:t>
            </a:fld>
            <a:endParaRPr lang="en-GB"/>
          </a:p>
        </p:txBody>
      </p:sp>
    </p:spTree>
    <p:extLst>
      <p:ext uri="{BB962C8B-B14F-4D97-AF65-F5344CB8AC3E}">
        <p14:creationId xmlns:p14="http://schemas.microsoft.com/office/powerpoint/2010/main" val="2280019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3289C-DE1F-E767-868F-DFF8CAC31A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50DD27C-0355-26D4-69A0-72F6299C28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241F264-7FC5-EBE9-5EDD-BEA47C69B5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377FB2-009D-7A55-FCC5-A494D11829CA}"/>
              </a:ext>
            </a:extLst>
          </p:cNvPr>
          <p:cNvSpPr>
            <a:spLocks noGrp="1"/>
          </p:cNvSpPr>
          <p:nvPr>
            <p:ph type="dt" sz="half" idx="10"/>
          </p:nvPr>
        </p:nvSpPr>
        <p:spPr/>
        <p:txBody>
          <a:bodyPr/>
          <a:lstStyle/>
          <a:p>
            <a:fld id="{0F738C3F-1DFC-48B5-8BE9-FBABE2FC223F}" type="datetimeFigureOut">
              <a:rPr lang="en-GB" smtClean="0"/>
              <a:t>13/02/2024</a:t>
            </a:fld>
            <a:endParaRPr lang="en-GB"/>
          </a:p>
        </p:txBody>
      </p:sp>
      <p:sp>
        <p:nvSpPr>
          <p:cNvPr id="6" name="Footer Placeholder 5">
            <a:extLst>
              <a:ext uri="{FF2B5EF4-FFF2-40B4-BE49-F238E27FC236}">
                <a16:creationId xmlns:a16="http://schemas.microsoft.com/office/drawing/2014/main" id="{F615D5D4-73D6-53CF-B6EB-56AE4B7CB5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507C73-3E0E-98A8-560E-510017CA8D87}"/>
              </a:ext>
            </a:extLst>
          </p:cNvPr>
          <p:cNvSpPr>
            <a:spLocks noGrp="1"/>
          </p:cNvSpPr>
          <p:nvPr>
            <p:ph type="sldNum" sz="quarter" idx="12"/>
          </p:nvPr>
        </p:nvSpPr>
        <p:spPr/>
        <p:txBody>
          <a:bodyPr/>
          <a:lstStyle/>
          <a:p>
            <a:fld id="{33717366-9FA4-4FAB-AB06-B769F7F75380}" type="slidenum">
              <a:rPr lang="en-GB" smtClean="0"/>
              <a:t>‹#›</a:t>
            </a:fld>
            <a:endParaRPr lang="en-GB"/>
          </a:p>
        </p:txBody>
      </p:sp>
    </p:spTree>
    <p:extLst>
      <p:ext uri="{BB962C8B-B14F-4D97-AF65-F5344CB8AC3E}">
        <p14:creationId xmlns:p14="http://schemas.microsoft.com/office/powerpoint/2010/main" val="353634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2B208-BB42-33B8-6B78-490CF5B10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4D7526C-DA03-B40B-159A-0E5084A1B9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0526DD7-EDFA-1084-83AE-D862160FD4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6F1194-83A5-C87B-7241-0FBB671C89BA}"/>
              </a:ext>
            </a:extLst>
          </p:cNvPr>
          <p:cNvSpPr>
            <a:spLocks noGrp="1"/>
          </p:cNvSpPr>
          <p:nvPr>
            <p:ph type="dt" sz="half" idx="10"/>
          </p:nvPr>
        </p:nvSpPr>
        <p:spPr/>
        <p:txBody>
          <a:bodyPr/>
          <a:lstStyle/>
          <a:p>
            <a:fld id="{0F738C3F-1DFC-48B5-8BE9-FBABE2FC223F}" type="datetimeFigureOut">
              <a:rPr lang="en-GB" smtClean="0"/>
              <a:t>13/02/2024</a:t>
            </a:fld>
            <a:endParaRPr lang="en-GB"/>
          </a:p>
        </p:txBody>
      </p:sp>
      <p:sp>
        <p:nvSpPr>
          <p:cNvPr id="6" name="Footer Placeholder 5">
            <a:extLst>
              <a:ext uri="{FF2B5EF4-FFF2-40B4-BE49-F238E27FC236}">
                <a16:creationId xmlns:a16="http://schemas.microsoft.com/office/drawing/2014/main" id="{B30D9352-A2AC-E9C1-866A-5C45F1B59B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A4DDEC-BD83-835E-A90B-31462AC111E6}"/>
              </a:ext>
            </a:extLst>
          </p:cNvPr>
          <p:cNvSpPr>
            <a:spLocks noGrp="1"/>
          </p:cNvSpPr>
          <p:nvPr>
            <p:ph type="sldNum" sz="quarter" idx="12"/>
          </p:nvPr>
        </p:nvSpPr>
        <p:spPr/>
        <p:txBody>
          <a:bodyPr/>
          <a:lstStyle/>
          <a:p>
            <a:fld id="{33717366-9FA4-4FAB-AB06-B769F7F75380}" type="slidenum">
              <a:rPr lang="en-GB" smtClean="0"/>
              <a:t>‹#›</a:t>
            </a:fld>
            <a:endParaRPr lang="en-GB"/>
          </a:p>
        </p:txBody>
      </p:sp>
    </p:spTree>
    <p:extLst>
      <p:ext uri="{BB962C8B-B14F-4D97-AF65-F5344CB8AC3E}">
        <p14:creationId xmlns:p14="http://schemas.microsoft.com/office/powerpoint/2010/main" val="3152689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7CA859-35A7-57A2-072B-86B9EE96BB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77344AD-6F27-6709-7D6F-4A6F13182F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3D407D-F1B9-6352-538A-4F348C565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738C3F-1DFC-48B5-8BE9-FBABE2FC223F}" type="datetimeFigureOut">
              <a:rPr lang="en-GB" smtClean="0"/>
              <a:t>13/02/2024</a:t>
            </a:fld>
            <a:endParaRPr lang="en-GB"/>
          </a:p>
        </p:txBody>
      </p:sp>
      <p:sp>
        <p:nvSpPr>
          <p:cNvPr id="5" name="Footer Placeholder 4">
            <a:extLst>
              <a:ext uri="{FF2B5EF4-FFF2-40B4-BE49-F238E27FC236}">
                <a16:creationId xmlns:a16="http://schemas.microsoft.com/office/drawing/2014/main" id="{A497A604-960F-3E1D-8D3F-BE9B748E60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1A49526-83F5-08F3-0BF5-58A412C7F7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717366-9FA4-4FAB-AB06-B769F7F75380}" type="slidenum">
              <a:rPr lang="en-GB" smtClean="0"/>
              <a:t>‹#›</a:t>
            </a:fld>
            <a:endParaRPr lang="en-GB"/>
          </a:p>
        </p:txBody>
      </p:sp>
    </p:spTree>
    <p:extLst>
      <p:ext uri="{BB962C8B-B14F-4D97-AF65-F5344CB8AC3E}">
        <p14:creationId xmlns:p14="http://schemas.microsoft.com/office/powerpoint/2010/main" val="3189738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panoply.org.uk/clash-dicers" TargetMode="External"/><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hyperlink" Target="https://www.beazley.ox.ac.uk/record/A33A92D1-A210-456B-9738-EB257BDE1306"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s://collections.louvre.fr/en/ark:/53355/cl010250295" TargetMode="Externa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britishmuseum.org/collection/object/G_1848-0619-2"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britishmuseum.org/collection/object/G_1843-1103-40"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locusludi.ch/" TargetMode="External"/><Relationship Id="rId2" Type="http://schemas.openxmlformats.org/officeDocument/2006/relationships/hyperlink" Target="http://www.panoply.org.uk/palamedes-games-master" TargetMode="Externa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1E8F54-1D3D-D7BF-1C33-F016B2194017}"/>
              </a:ext>
            </a:extLst>
          </p:cNvPr>
          <p:cNvSpPr>
            <a:spLocks noGrp="1"/>
          </p:cNvSpPr>
          <p:nvPr>
            <p:ph type="title"/>
          </p:nvPr>
        </p:nvSpPr>
        <p:spPr>
          <a:xfrm>
            <a:off x="838200" y="55924"/>
            <a:ext cx="10515600" cy="1325563"/>
          </a:xfrm>
        </p:spPr>
        <p:txBody>
          <a:bodyPr/>
          <a:lstStyle/>
          <a:p>
            <a:pPr algn="ctr"/>
            <a:r>
              <a:rPr lang="en-GB" b="1" i="1" dirty="0"/>
              <a:t>Palamedes. Games Master</a:t>
            </a:r>
          </a:p>
        </p:txBody>
      </p:sp>
      <p:pic>
        <p:nvPicPr>
          <p:cNvPr id="6" name="Content Placeholder 5">
            <a:extLst>
              <a:ext uri="{FF2B5EF4-FFF2-40B4-BE49-F238E27FC236}">
                <a16:creationId xmlns:a16="http://schemas.microsoft.com/office/drawing/2014/main" id="{631134D1-6A45-D31A-82DF-E81FB6D714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27284" y="1211553"/>
            <a:ext cx="9737433" cy="5477306"/>
          </a:xfrm>
        </p:spPr>
      </p:pic>
    </p:spTree>
    <p:extLst>
      <p:ext uri="{BB962C8B-B14F-4D97-AF65-F5344CB8AC3E}">
        <p14:creationId xmlns:p14="http://schemas.microsoft.com/office/powerpoint/2010/main" val="1998240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361762A-F18A-07F1-5E51-01D9EFA08CB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209" b="3580"/>
          <a:stretch/>
        </p:blipFill>
        <p:spPr>
          <a:xfrm>
            <a:off x="1833495" y="0"/>
            <a:ext cx="8525010" cy="6815064"/>
          </a:xfrm>
        </p:spPr>
      </p:pic>
      <p:sp>
        <p:nvSpPr>
          <p:cNvPr id="6" name="TextBox 5">
            <a:extLst>
              <a:ext uri="{FF2B5EF4-FFF2-40B4-BE49-F238E27FC236}">
                <a16:creationId xmlns:a16="http://schemas.microsoft.com/office/drawing/2014/main" id="{1021DD10-B900-1F76-0DE7-8F1EB8F2F5D0}"/>
              </a:ext>
            </a:extLst>
          </p:cNvPr>
          <p:cNvSpPr txBox="1"/>
          <p:nvPr/>
        </p:nvSpPr>
        <p:spPr>
          <a:xfrm>
            <a:off x="9945189" y="6078583"/>
            <a:ext cx="2011680" cy="369332"/>
          </a:xfrm>
          <a:prstGeom prst="rect">
            <a:avLst/>
          </a:prstGeom>
          <a:noFill/>
        </p:spPr>
        <p:txBody>
          <a:bodyPr wrap="square" rtlCol="0">
            <a:spAutoFit/>
          </a:bodyPr>
          <a:lstStyle/>
          <a:p>
            <a:r>
              <a:rPr lang="en-GB" dirty="0"/>
              <a:t>Greek Myth Comix</a:t>
            </a:r>
          </a:p>
        </p:txBody>
      </p:sp>
    </p:spTree>
    <p:extLst>
      <p:ext uri="{BB962C8B-B14F-4D97-AF65-F5344CB8AC3E}">
        <p14:creationId xmlns:p14="http://schemas.microsoft.com/office/powerpoint/2010/main" val="3555776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02E7DC-2422-8F9C-FFDD-6405A78BD2C9}"/>
              </a:ext>
            </a:extLst>
          </p:cNvPr>
          <p:cNvSpPr>
            <a:spLocks noGrp="1"/>
          </p:cNvSpPr>
          <p:nvPr>
            <p:ph idx="1"/>
          </p:nvPr>
        </p:nvSpPr>
        <p:spPr>
          <a:xfrm>
            <a:off x="838200" y="600890"/>
            <a:ext cx="10515600" cy="5982789"/>
          </a:xfrm>
        </p:spPr>
        <p:txBody>
          <a:bodyPr>
            <a:normAutofit/>
          </a:bodyPr>
          <a:lstStyle/>
          <a:p>
            <a:pPr>
              <a:spcBef>
                <a:spcPts val="1600"/>
              </a:spcBef>
            </a:pPr>
            <a:r>
              <a:rPr lang="en-GB" dirty="0"/>
              <a:t>The Epic Cycle is a collection of epic poems which together tell the story of Greece from creation to the end of the age of heroes. </a:t>
            </a:r>
          </a:p>
          <a:p>
            <a:pPr>
              <a:spcBef>
                <a:spcPts val="1600"/>
              </a:spcBef>
            </a:pPr>
            <a:r>
              <a:rPr lang="en-GB" dirty="0"/>
              <a:t>While the </a:t>
            </a:r>
            <a:r>
              <a:rPr lang="en-GB" i="1" dirty="0"/>
              <a:t>Iliad</a:t>
            </a:r>
            <a:r>
              <a:rPr lang="en-GB" dirty="0"/>
              <a:t> and </a:t>
            </a:r>
            <a:r>
              <a:rPr lang="en-GB" i="1" dirty="0"/>
              <a:t>Odyssey</a:t>
            </a:r>
            <a:r>
              <a:rPr lang="en-GB" dirty="0"/>
              <a:t> survive intact, the rest are known through fragments or by summaries written by later writers.</a:t>
            </a:r>
          </a:p>
          <a:p>
            <a:pPr>
              <a:spcBef>
                <a:spcPts val="1600"/>
              </a:spcBef>
            </a:pPr>
            <a:r>
              <a:rPr lang="en-GB" dirty="0"/>
              <a:t>The Epic Cycle was composed across the 7</a:t>
            </a:r>
            <a:r>
              <a:rPr lang="en-GB" baseline="30000" dirty="0"/>
              <a:t>th</a:t>
            </a:r>
            <a:r>
              <a:rPr lang="en-GB" dirty="0"/>
              <a:t> and 6</a:t>
            </a:r>
            <a:r>
              <a:rPr lang="en-GB" baseline="30000" dirty="0"/>
              <a:t>th</a:t>
            </a:r>
            <a:r>
              <a:rPr lang="en-GB" dirty="0"/>
              <a:t> centuries.</a:t>
            </a:r>
          </a:p>
          <a:p>
            <a:pPr>
              <a:spcBef>
                <a:spcPts val="1600"/>
              </a:spcBef>
            </a:pPr>
            <a:r>
              <a:rPr lang="en-GB" i="1" dirty="0"/>
              <a:t>The </a:t>
            </a:r>
            <a:r>
              <a:rPr lang="en-GB" i="1" dirty="0" err="1"/>
              <a:t>Cypria</a:t>
            </a:r>
            <a:r>
              <a:rPr lang="en-GB" i="1" dirty="0"/>
              <a:t> </a:t>
            </a:r>
            <a:r>
              <a:rPr lang="en-GB" dirty="0"/>
              <a:t>told the story of the lead up to the Trojan War.</a:t>
            </a:r>
          </a:p>
          <a:p>
            <a:pPr>
              <a:spcBef>
                <a:spcPts val="1600"/>
              </a:spcBef>
            </a:pPr>
            <a:r>
              <a:rPr lang="en-GB" dirty="0"/>
              <a:t>The following slide contains sections of the </a:t>
            </a:r>
            <a:r>
              <a:rPr lang="en-GB" i="1" dirty="0" err="1"/>
              <a:t>Cypria</a:t>
            </a:r>
            <a:r>
              <a:rPr lang="en-GB" dirty="0"/>
              <a:t> which relate to Palamedes.</a:t>
            </a:r>
          </a:p>
          <a:p>
            <a:pPr>
              <a:spcBef>
                <a:spcPts val="1600"/>
              </a:spcBef>
            </a:pPr>
            <a:r>
              <a:rPr lang="en-GB" dirty="0"/>
              <a:t>These suggest that the story of the enmity between Odysseus and Palamedes was very old, and that there were other stories about Palamedes’ death which differ from the story of him being framed.</a:t>
            </a:r>
          </a:p>
        </p:txBody>
      </p:sp>
    </p:spTree>
    <p:extLst>
      <p:ext uri="{BB962C8B-B14F-4D97-AF65-F5344CB8AC3E}">
        <p14:creationId xmlns:p14="http://schemas.microsoft.com/office/powerpoint/2010/main" val="3762679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9A27D0-E8F0-5A92-6BFA-05BB37287497}"/>
              </a:ext>
            </a:extLst>
          </p:cNvPr>
          <p:cNvSpPr>
            <a:spLocks noGrp="1"/>
          </p:cNvSpPr>
          <p:nvPr>
            <p:ph idx="1"/>
          </p:nvPr>
        </p:nvSpPr>
        <p:spPr>
          <a:xfrm>
            <a:off x="838200" y="714109"/>
            <a:ext cx="10515600" cy="5602197"/>
          </a:xfrm>
        </p:spPr>
        <p:txBody>
          <a:bodyPr>
            <a:normAutofit lnSpcReduction="10000"/>
          </a:bodyPr>
          <a:lstStyle/>
          <a:p>
            <a:r>
              <a:rPr lang="en-GB" dirty="0"/>
              <a:t>They travelled over Greece and gather the leaders, detecting Odysseus when he pretends to be mad, not wishing to join the expedition, by seizing his son Telemachus  for punishment at the suggestion of Palamedes.</a:t>
            </a:r>
          </a:p>
          <a:p>
            <a:pPr marL="0" indent="0">
              <a:buNone/>
            </a:pPr>
            <a:r>
              <a:rPr lang="en-GB" i="1" dirty="0"/>
              <a:t>   </a:t>
            </a:r>
            <a:r>
              <a:rPr lang="en-GB" i="1" dirty="0" err="1"/>
              <a:t>Cypria</a:t>
            </a:r>
            <a:r>
              <a:rPr lang="en-GB" dirty="0"/>
              <a:t>, 1 (appears in Proclus, </a:t>
            </a:r>
            <a:r>
              <a:rPr lang="en-GB" i="1" dirty="0"/>
              <a:t>Chrestomathy</a:t>
            </a:r>
            <a:r>
              <a:rPr lang="en-GB" dirty="0"/>
              <a:t>, 1).</a:t>
            </a:r>
          </a:p>
          <a:p>
            <a:pPr marL="0" indent="0">
              <a:buNone/>
            </a:pPr>
            <a:endParaRPr lang="en-GB" dirty="0"/>
          </a:p>
          <a:p>
            <a:r>
              <a:rPr lang="en-GB" dirty="0"/>
              <a:t>Patroclus carries away Lycaon to Lemnos and sells him as a slave, and out of the spoils Achilles receives Briseis as a prize and Agamemnon Chryseis. Then follows the death of Palamedes.	</a:t>
            </a:r>
            <a:r>
              <a:rPr lang="en-GB" i="1" dirty="0" err="1"/>
              <a:t>Cypria</a:t>
            </a:r>
            <a:r>
              <a:rPr lang="en-GB" dirty="0"/>
              <a:t>, 1.</a:t>
            </a:r>
          </a:p>
          <a:p>
            <a:endParaRPr lang="en-GB" dirty="0"/>
          </a:p>
          <a:p>
            <a:r>
              <a:rPr lang="en-GB" dirty="0"/>
              <a:t>Palamedes drowned when he went out fishing; Diomedes and Odysseus caused his death. I know, because I have read it in the epic </a:t>
            </a:r>
            <a:r>
              <a:rPr lang="en-GB" i="1" dirty="0" err="1"/>
              <a:t>Cypria</a:t>
            </a:r>
            <a:r>
              <a:rPr lang="en-GB" dirty="0"/>
              <a:t>.	</a:t>
            </a:r>
            <a:r>
              <a:rPr lang="en-GB" i="1" dirty="0" err="1"/>
              <a:t>Cypria</a:t>
            </a:r>
            <a:r>
              <a:rPr lang="en-GB" dirty="0"/>
              <a:t>, 19 (appears in Pausanias, 10.31.2).</a:t>
            </a:r>
          </a:p>
          <a:p>
            <a:pPr marL="0" indent="0">
              <a:buNone/>
            </a:pPr>
            <a:endParaRPr lang="en-GB" dirty="0"/>
          </a:p>
        </p:txBody>
      </p:sp>
    </p:spTree>
    <p:extLst>
      <p:ext uri="{BB962C8B-B14F-4D97-AF65-F5344CB8AC3E}">
        <p14:creationId xmlns:p14="http://schemas.microsoft.com/office/powerpoint/2010/main" val="3586232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0F517D-5740-2088-6759-3ECC8AD19F6E}"/>
              </a:ext>
            </a:extLst>
          </p:cNvPr>
          <p:cNvSpPr>
            <a:spLocks noGrp="1"/>
          </p:cNvSpPr>
          <p:nvPr>
            <p:ph idx="1"/>
          </p:nvPr>
        </p:nvSpPr>
        <p:spPr>
          <a:xfrm>
            <a:off x="838200" y="409302"/>
            <a:ext cx="10515600" cy="6296297"/>
          </a:xfrm>
        </p:spPr>
        <p:txBody>
          <a:bodyPr>
            <a:normAutofit fontScale="92500"/>
          </a:bodyPr>
          <a:lstStyle/>
          <a:p>
            <a:pPr marL="0" indent="0">
              <a:buNone/>
            </a:pPr>
            <a:r>
              <a:rPr lang="en-GB" sz="3000" dirty="0">
                <a:solidFill>
                  <a:srgbClr val="000000"/>
                </a:solidFill>
                <a:effectLst/>
                <a:latin typeface="Calibri" panose="020F0502020204030204" pitchFamily="34" charset="0"/>
                <a:ea typeface="Calibri" panose="020F0502020204030204" pitchFamily="34" charset="0"/>
              </a:rPr>
              <a:t>Troy:</a:t>
            </a:r>
          </a:p>
          <a:p>
            <a:pPr marL="0" indent="0">
              <a:buNone/>
            </a:pPr>
            <a:r>
              <a:rPr lang="en-GB" sz="2400" i="1" dirty="0">
                <a:solidFill>
                  <a:srgbClr val="000000"/>
                </a:solidFill>
                <a:effectLst/>
                <a:latin typeface="Calibri" panose="020F0502020204030204" pitchFamily="34" charset="0"/>
                <a:ea typeface="Calibri" panose="020F0502020204030204" pitchFamily="34" charset="0"/>
              </a:rPr>
              <a:t>When the Greeks planned to sail for Troy, they found themselves trapped at Aulis as the winds would not blow right for them. Palamedes’ new game gave soldiers something to do while they waited. Euripides set his play, </a:t>
            </a:r>
            <a:r>
              <a:rPr lang="en-GB" sz="2400" dirty="0">
                <a:solidFill>
                  <a:srgbClr val="000000"/>
                </a:solidFill>
                <a:effectLst/>
                <a:latin typeface="Calibri" panose="020F0502020204030204" pitchFamily="34" charset="0"/>
                <a:ea typeface="Calibri" panose="020F0502020204030204" pitchFamily="34" charset="0"/>
              </a:rPr>
              <a:t>Iphigenia at Aulis</a:t>
            </a:r>
            <a:r>
              <a:rPr lang="en-GB" sz="2400" i="1" dirty="0">
                <a:solidFill>
                  <a:srgbClr val="000000"/>
                </a:solidFill>
                <a:effectLst/>
                <a:latin typeface="Calibri" panose="020F0502020204030204" pitchFamily="34" charset="0"/>
                <a:ea typeface="Calibri" panose="020F0502020204030204" pitchFamily="34" charset="0"/>
              </a:rPr>
              <a:t>, in the Greek camp there. The Chorus see the Greek heroes passing their time, some talking, some exercising with a discus, and Protesilaus and Palamedes playing the new game:</a:t>
            </a:r>
          </a:p>
          <a:p>
            <a:pPr marL="0" indent="0">
              <a:buNone/>
            </a:pPr>
            <a:endParaRPr lang="en-GB" sz="2400" dirty="0">
              <a:solidFill>
                <a:srgbClr val="000000"/>
              </a:solidFill>
              <a:effectLst/>
              <a:latin typeface="Calibri" panose="020F0502020204030204" pitchFamily="34" charset="0"/>
              <a:ea typeface="Calibri" panose="020F0502020204030204" pitchFamily="34" charset="0"/>
            </a:endParaRPr>
          </a:p>
          <a:p>
            <a:pPr marL="0" indent="0">
              <a:buNone/>
            </a:pPr>
            <a:r>
              <a:rPr lang="en-GB" sz="2400" dirty="0">
                <a:solidFill>
                  <a:srgbClr val="000000"/>
                </a:solidFill>
                <a:effectLst/>
                <a:latin typeface="Calibri" panose="020F0502020204030204" pitchFamily="34" charset="0"/>
                <a:ea typeface="Calibri" panose="020F0502020204030204" pitchFamily="34" charset="0"/>
              </a:rPr>
              <a:t>Chorus: Through the grove of Artemis, rich with sacrifice, I sped my course, my cheek red with maiden modesty, in my eagerness to see the soldiers' camp, the tents of the armour-clad Greeks, and their crowd of horses.</a:t>
            </a:r>
          </a:p>
          <a:p>
            <a:pPr marL="0" indent="0">
              <a:buNone/>
            </a:pPr>
            <a:r>
              <a:rPr lang="en-GB" sz="2400" dirty="0">
                <a:solidFill>
                  <a:srgbClr val="000000"/>
                </a:solidFill>
                <a:effectLst/>
                <a:latin typeface="Calibri" panose="020F0502020204030204" pitchFamily="34" charset="0"/>
                <a:ea typeface="Calibri" panose="020F0502020204030204" pitchFamily="34" charset="0"/>
              </a:rPr>
              <a:t>I saw two met together in council; one was Ajax, son of </a:t>
            </a:r>
            <a:r>
              <a:rPr lang="en-GB" sz="2400" dirty="0" err="1">
                <a:solidFill>
                  <a:srgbClr val="000000"/>
                </a:solidFill>
                <a:effectLst/>
                <a:latin typeface="Calibri" panose="020F0502020204030204" pitchFamily="34" charset="0"/>
                <a:ea typeface="Calibri" panose="020F0502020204030204" pitchFamily="34" charset="0"/>
              </a:rPr>
              <a:t>Oileus</a:t>
            </a:r>
            <a:r>
              <a:rPr lang="en-GB" sz="2400" dirty="0">
                <a:solidFill>
                  <a:srgbClr val="000000"/>
                </a:solidFill>
                <a:effectLst/>
                <a:latin typeface="Calibri" panose="020F0502020204030204" pitchFamily="34" charset="0"/>
                <a:ea typeface="Calibri" panose="020F0502020204030204" pitchFamily="34" charset="0"/>
              </a:rPr>
              <a:t> (Lesser Ajax); the other Ajax, son of Telamon (Great Ajax), crown of glory to the men of Salamis; and I saw Protesilaus and Palamedes, sprung from the son of Poseidon, sitting there amusing themselves with intricate figures at checkers; Diomedes too at his favourite sport of discus; and </a:t>
            </a:r>
            <a:r>
              <a:rPr lang="en-GB" sz="2400" dirty="0" err="1">
                <a:solidFill>
                  <a:srgbClr val="000000"/>
                </a:solidFill>
                <a:effectLst/>
                <a:latin typeface="Calibri" panose="020F0502020204030204" pitchFamily="34" charset="0"/>
                <a:ea typeface="Calibri" panose="020F0502020204030204" pitchFamily="34" charset="0"/>
              </a:rPr>
              <a:t>Meriones</a:t>
            </a:r>
            <a:r>
              <a:rPr lang="en-GB" sz="2400" dirty="0">
                <a:solidFill>
                  <a:srgbClr val="000000"/>
                </a:solidFill>
                <a:effectLst/>
                <a:latin typeface="Calibri" panose="020F0502020204030204" pitchFamily="34" charset="0"/>
                <a:ea typeface="Calibri" panose="020F0502020204030204" pitchFamily="34" charset="0"/>
              </a:rPr>
              <a:t>, Ares' son, a marvel to mankind, stood at his side; likewise I beheld Odysseus the son of Laertes, who came from his island hills, and with him </a:t>
            </a:r>
            <a:r>
              <a:rPr lang="en-GB" sz="2400" dirty="0" err="1">
                <a:solidFill>
                  <a:srgbClr val="000000"/>
                </a:solidFill>
                <a:effectLst/>
                <a:latin typeface="Calibri" panose="020F0502020204030204" pitchFamily="34" charset="0"/>
                <a:ea typeface="Calibri" panose="020F0502020204030204" pitchFamily="34" charset="0"/>
              </a:rPr>
              <a:t>Nireus</a:t>
            </a:r>
            <a:r>
              <a:rPr lang="en-GB" sz="2400" dirty="0">
                <a:solidFill>
                  <a:srgbClr val="000000"/>
                </a:solidFill>
                <a:effectLst/>
                <a:latin typeface="Calibri" panose="020F0502020204030204" pitchFamily="34" charset="0"/>
                <a:ea typeface="Calibri" panose="020F0502020204030204" pitchFamily="34" charset="0"/>
              </a:rPr>
              <a:t>, the most handsome of the Achaeans.</a:t>
            </a:r>
          </a:p>
          <a:p>
            <a:pPr marL="0" indent="0">
              <a:buNone/>
            </a:pPr>
            <a:r>
              <a:rPr lang="en-GB" sz="2400" dirty="0">
                <a:solidFill>
                  <a:srgbClr val="000000"/>
                </a:solidFill>
                <a:effectLst/>
                <a:latin typeface="Calibri" panose="020F0502020204030204" pitchFamily="34" charset="0"/>
                <a:ea typeface="Calibri" panose="020F0502020204030204" pitchFamily="34" charset="0"/>
              </a:rPr>
              <a:t>Euripides, </a:t>
            </a:r>
            <a:r>
              <a:rPr lang="en-GB" sz="2400" i="1" dirty="0">
                <a:solidFill>
                  <a:srgbClr val="000000"/>
                </a:solidFill>
                <a:effectLst/>
                <a:latin typeface="Calibri" panose="020F0502020204030204" pitchFamily="34" charset="0"/>
                <a:ea typeface="Calibri" panose="020F0502020204030204" pitchFamily="34" charset="0"/>
              </a:rPr>
              <a:t>Iphigenia at Aulis</a:t>
            </a:r>
            <a:r>
              <a:rPr lang="en-GB" sz="2400" dirty="0">
                <a:solidFill>
                  <a:srgbClr val="000000"/>
                </a:solidFill>
                <a:effectLst/>
                <a:latin typeface="Calibri" panose="020F0502020204030204" pitchFamily="34" charset="0"/>
                <a:ea typeface="Calibri" panose="020F0502020204030204" pitchFamily="34" charset="0"/>
              </a:rPr>
              <a:t>, 185-205 (5</a:t>
            </a:r>
            <a:r>
              <a:rPr lang="en-GB" sz="2400" baseline="30000" dirty="0">
                <a:solidFill>
                  <a:srgbClr val="000000"/>
                </a:solidFill>
                <a:effectLst/>
                <a:latin typeface="Calibri" panose="020F0502020204030204" pitchFamily="34" charset="0"/>
                <a:ea typeface="Calibri" panose="020F0502020204030204" pitchFamily="34" charset="0"/>
              </a:rPr>
              <a:t>th</a:t>
            </a:r>
            <a:r>
              <a:rPr lang="en-GB" sz="2400" dirty="0">
                <a:solidFill>
                  <a:srgbClr val="000000"/>
                </a:solidFill>
                <a:effectLst/>
                <a:latin typeface="Calibri" panose="020F0502020204030204" pitchFamily="34" charset="0"/>
                <a:ea typeface="Calibri" panose="020F0502020204030204" pitchFamily="34" charset="0"/>
              </a:rPr>
              <a:t> century BCE).</a:t>
            </a:r>
          </a:p>
          <a:p>
            <a:endParaRPr lang="en-GB" dirty="0"/>
          </a:p>
        </p:txBody>
      </p:sp>
    </p:spTree>
    <p:extLst>
      <p:ext uri="{BB962C8B-B14F-4D97-AF65-F5344CB8AC3E}">
        <p14:creationId xmlns:p14="http://schemas.microsoft.com/office/powerpoint/2010/main" val="1101683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D4EEF3-9C0B-A482-5318-D07D01AF0593}"/>
              </a:ext>
            </a:extLst>
          </p:cNvPr>
          <p:cNvSpPr>
            <a:spLocks noGrp="1"/>
          </p:cNvSpPr>
          <p:nvPr>
            <p:ph idx="1"/>
          </p:nvPr>
        </p:nvSpPr>
        <p:spPr>
          <a:xfrm>
            <a:off x="838200" y="661857"/>
            <a:ext cx="10515600" cy="5663157"/>
          </a:xfrm>
        </p:spPr>
        <p:txBody>
          <a:bodyPr>
            <a:normAutofit/>
          </a:bodyPr>
          <a:lstStyle/>
          <a:p>
            <a:pPr marL="0" indent="0">
              <a:buNone/>
            </a:pPr>
            <a:r>
              <a:rPr lang="en-GB" dirty="0">
                <a:solidFill>
                  <a:srgbClr val="000000"/>
                </a:solidFill>
                <a:effectLst/>
                <a:latin typeface="Calibri" panose="020F0502020204030204" pitchFamily="34" charset="0"/>
                <a:ea typeface="Calibri" panose="020F0502020204030204" pitchFamily="34" charset="0"/>
              </a:rPr>
              <a:t>Odysseus, not wishing to go to the war, feigned madness. However, Palamedes, son of Nauplius, proved his madness to be a deception; and when Odysseus pretended to rave, Palamedes followed him, and snatching Telemachus from Penelope’s breast, drew his sword as if he would kill him. In his fear for the child, Odysseus confessed that his madness was pretend, and he went to the war.</a:t>
            </a:r>
          </a:p>
          <a:p>
            <a:pPr marL="0" indent="0">
              <a:buNone/>
            </a:pPr>
            <a:r>
              <a:rPr lang="en-GB" dirty="0">
                <a:solidFill>
                  <a:srgbClr val="000000"/>
                </a:solidFill>
                <a:effectLst/>
                <a:latin typeface="Calibri" panose="020F0502020204030204" pitchFamily="34" charset="0"/>
                <a:ea typeface="Calibri" panose="020F0502020204030204" pitchFamily="34" charset="0"/>
              </a:rPr>
              <a:t>Having taken a Phrygian prisoner, Odysseus forced him to write a letter </a:t>
            </a:r>
            <a:r>
              <a:rPr lang="en-GB" dirty="0">
                <a:solidFill>
                  <a:srgbClr val="000000"/>
                </a:solidFill>
                <a:latin typeface="Calibri" panose="020F0502020204030204" pitchFamily="34" charset="0"/>
                <a:ea typeface="Calibri" panose="020F0502020204030204" pitchFamily="34" charset="0"/>
              </a:rPr>
              <a:t>that appeared to be </a:t>
            </a:r>
            <a:r>
              <a:rPr lang="en-GB" dirty="0">
                <a:solidFill>
                  <a:srgbClr val="000000"/>
                </a:solidFill>
                <a:effectLst/>
                <a:latin typeface="Calibri" panose="020F0502020204030204" pitchFamily="34" charset="0"/>
                <a:ea typeface="Calibri" panose="020F0502020204030204" pitchFamily="34" charset="0"/>
              </a:rPr>
              <a:t>treasonous ostensibly sent by Priam to Palamedes. Having buried gold in Palamedes’ quarters, Odysseus dropped the letter in the camp. Agamemnon read the letter, found the gold, and delivered up Palamedes to the allies to be stoned as a traitor.</a:t>
            </a:r>
          </a:p>
          <a:p>
            <a:pPr marL="0" indent="0">
              <a:buNone/>
            </a:pPr>
            <a:endParaRPr lang="en-GB" dirty="0">
              <a:solidFill>
                <a:srgbClr val="000000"/>
              </a:solidFill>
              <a:effectLst/>
              <a:latin typeface="Calibri" panose="020F0502020204030204" pitchFamily="34" charset="0"/>
              <a:ea typeface="Calibri" panose="020F0502020204030204" pitchFamily="34" charset="0"/>
            </a:endParaRPr>
          </a:p>
          <a:p>
            <a:pPr marL="0" indent="0">
              <a:buNone/>
            </a:pPr>
            <a:r>
              <a:rPr lang="en-GB" dirty="0">
                <a:solidFill>
                  <a:srgbClr val="000000"/>
                </a:solidFill>
                <a:effectLst/>
                <a:latin typeface="Calibri" panose="020F0502020204030204" pitchFamily="34" charset="0"/>
                <a:ea typeface="Calibri" panose="020F0502020204030204" pitchFamily="34" charset="0"/>
              </a:rPr>
              <a:t>Pseudo-Apollodorus, </a:t>
            </a:r>
            <a:r>
              <a:rPr lang="en-GB" i="1" dirty="0">
                <a:solidFill>
                  <a:srgbClr val="000000"/>
                </a:solidFill>
                <a:effectLst/>
                <a:latin typeface="Calibri" panose="020F0502020204030204" pitchFamily="34" charset="0"/>
                <a:ea typeface="Calibri" panose="020F0502020204030204" pitchFamily="34" charset="0"/>
              </a:rPr>
              <a:t>Epitome</a:t>
            </a:r>
            <a:r>
              <a:rPr lang="en-GB" dirty="0">
                <a:solidFill>
                  <a:srgbClr val="000000"/>
                </a:solidFill>
                <a:effectLst/>
                <a:latin typeface="Calibri" panose="020F0502020204030204" pitchFamily="34" charset="0"/>
                <a:ea typeface="Calibri" panose="020F0502020204030204" pitchFamily="34" charset="0"/>
              </a:rPr>
              <a:t>, 3.7-8 (c.1</a:t>
            </a:r>
            <a:r>
              <a:rPr lang="en-GB" baseline="30000" dirty="0">
                <a:solidFill>
                  <a:srgbClr val="000000"/>
                </a:solidFill>
                <a:effectLst/>
                <a:latin typeface="Calibri" panose="020F0502020204030204" pitchFamily="34" charset="0"/>
                <a:ea typeface="Calibri" panose="020F0502020204030204" pitchFamily="34" charset="0"/>
              </a:rPr>
              <a:t>st</a:t>
            </a:r>
            <a:r>
              <a:rPr lang="en-GB" dirty="0">
                <a:solidFill>
                  <a:srgbClr val="000000"/>
                </a:solidFill>
                <a:effectLst/>
                <a:latin typeface="Calibri" panose="020F0502020204030204" pitchFamily="34" charset="0"/>
                <a:ea typeface="Calibri" panose="020F0502020204030204" pitchFamily="34" charset="0"/>
              </a:rPr>
              <a:t>-2</a:t>
            </a:r>
            <a:r>
              <a:rPr lang="en-GB" baseline="30000" dirty="0">
                <a:solidFill>
                  <a:srgbClr val="000000"/>
                </a:solidFill>
                <a:effectLst/>
                <a:latin typeface="Calibri" panose="020F0502020204030204" pitchFamily="34" charset="0"/>
                <a:ea typeface="Calibri" panose="020F0502020204030204" pitchFamily="34" charset="0"/>
              </a:rPr>
              <a:t>nd</a:t>
            </a:r>
            <a:r>
              <a:rPr lang="en-GB" dirty="0">
                <a:solidFill>
                  <a:srgbClr val="000000"/>
                </a:solidFill>
                <a:effectLst/>
                <a:latin typeface="Calibri" panose="020F0502020204030204" pitchFamily="34" charset="0"/>
                <a:ea typeface="Calibri" panose="020F0502020204030204" pitchFamily="34" charset="0"/>
              </a:rPr>
              <a:t> century CE).</a:t>
            </a:r>
            <a:endParaRPr lang="en-GB" dirty="0"/>
          </a:p>
        </p:txBody>
      </p:sp>
    </p:spTree>
    <p:extLst>
      <p:ext uri="{BB962C8B-B14F-4D97-AF65-F5344CB8AC3E}">
        <p14:creationId xmlns:p14="http://schemas.microsoft.com/office/powerpoint/2010/main" val="240121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7A52912-D850-7748-AA21-FC6C3FFA1A06}"/>
              </a:ext>
            </a:extLst>
          </p:cNvPr>
          <p:cNvSpPr>
            <a:spLocks noGrp="1"/>
          </p:cNvSpPr>
          <p:nvPr>
            <p:ph idx="1"/>
          </p:nvPr>
        </p:nvSpPr>
        <p:spPr>
          <a:xfrm>
            <a:off x="838200" y="566056"/>
            <a:ext cx="10515600" cy="6052457"/>
          </a:xfrm>
        </p:spPr>
        <p:txBody>
          <a:bodyPr>
            <a:normAutofit fontScale="92500" lnSpcReduction="20000"/>
          </a:bodyPr>
          <a:lstStyle/>
          <a:p>
            <a:pPr marL="0" indent="0">
              <a:buNone/>
            </a:pPr>
            <a:r>
              <a:rPr lang="en-GB" b="0" i="0" dirty="0">
                <a:solidFill>
                  <a:srgbClr val="000000"/>
                </a:solidFill>
                <a:effectLst/>
              </a:rPr>
              <a:t>[Some of the returning Greek ships were]driven to </a:t>
            </a:r>
            <a:r>
              <a:rPr lang="en-GB" b="0" i="0" u="none" strike="noStrike" dirty="0">
                <a:solidFill>
                  <a:srgbClr val="000000"/>
                </a:solidFill>
                <a:effectLst/>
              </a:rPr>
              <a:t>Euboea</a:t>
            </a:r>
            <a:r>
              <a:rPr lang="en-GB" b="0" i="0" dirty="0">
                <a:solidFill>
                  <a:srgbClr val="000000"/>
                </a:solidFill>
                <a:effectLst/>
              </a:rPr>
              <a:t> by night. Nauplius kindled a beacon on Mount </a:t>
            </a:r>
            <a:r>
              <a:rPr lang="en-GB" b="0" i="0" dirty="0" err="1">
                <a:solidFill>
                  <a:srgbClr val="000000"/>
                </a:solidFill>
                <a:effectLst/>
              </a:rPr>
              <a:t>Caphareus</a:t>
            </a:r>
            <a:r>
              <a:rPr lang="en-GB" b="0" i="0" dirty="0">
                <a:solidFill>
                  <a:srgbClr val="000000"/>
                </a:solidFill>
                <a:effectLst/>
              </a:rPr>
              <a:t>; and they, thinking it was some of those who were saved, headed towards the shore. The vessels were wrecked on the </a:t>
            </a:r>
            <a:r>
              <a:rPr lang="en-GB" b="0" i="0" dirty="0" err="1">
                <a:solidFill>
                  <a:srgbClr val="000000"/>
                </a:solidFill>
                <a:effectLst/>
              </a:rPr>
              <a:t>Capherian</a:t>
            </a:r>
            <a:r>
              <a:rPr lang="en-GB" b="0" i="0" dirty="0">
                <a:solidFill>
                  <a:srgbClr val="000000"/>
                </a:solidFill>
                <a:effectLst/>
              </a:rPr>
              <a:t> rocks, and many men died.</a:t>
            </a:r>
          </a:p>
          <a:p>
            <a:pPr marL="0" indent="0">
              <a:buNone/>
            </a:pPr>
            <a:r>
              <a:rPr lang="en-GB" b="0" i="0" dirty="0">
                <a:solidFill>
                  <a:srgbClr val="000000"/>
                </a:solidFill>
                <a:effectLst/>
              </a:rPr>
              <a:t>Palamedes, the son of Nauplius and Clymene daughter of </a:t>
            </a:r>
            <a:r>
              <a:rPr lang="en-GB" b="0" i="0" dirty="0" err="1">
                <a:solidFill>
                  <a:srgbClr val="000000"/>
                </a:solidFill>
                <a:effectLst/>
              </a:rPr>
              <a:t>Catreus</a:t>
            </a:r>
            <a:r>
              <a:rPr lang="en-GB" b="0" i="0" dirty="0">
                <a:solidFill>
                  <a:srgbClr val="000000"/>
                </a:solidFill>
                <a:effectLst/>
              </a:rPr>
              <a:t>, had been stoned to death through the schemes of Odysseus, and when Nauplius learned of it,</a:t>
            </a:r>
            <a:r>
              <a:rPr lang="en-GB" b="0" i="0" baseline="30000" dirty="0">
                <a:solidFill>
                  <a:srgbClr val="000000"/>
                </a:solidFill>
                <a:effectLst/>
              </a:rPr>
              <a:t> </a:t>
            </a:r>
            <a:r>
              <a:rPr lang="en-GB" b="0" i="0" dirty="0">
                <a:solidFill>
                  <a:srgbClr val="000000"/>
                </a:solidFill>
                <a:effectLst/>
              </a:rPr>
              <a:t>he sailed to the Greeks and claimed satisfaction for the death of his son; but when he returned unsuccessful (for they all favoured King Agamemnon, who had been Odysseus’ accomplice in the murder of Palamedes, he coasted along the Greek lands and contrived that the wives of the Greeks should betray their husbands: Clytemnestra with Aegisthus, </a:t>
            </a:r>
            <a:r>
              <a:rPr lang="en-GB" b="0" i="0" dirty="0" err="1">
                <a:solidFill>
                  <a:srgbClr val="000000"/>
                </a:solidFill>
                <a:effectLst/>
              </a:rPr>
              <a:t>Aegialia</a:t>
            </a:r>
            <a:r>
              <a:rPr lang="en-GB" b="0" i="0" dirty="0">
                <a:solidFill>
                  <a:srgbClr val="000000"/>
                </a:solidFill>
                <a:effectLst/>
              </a:rPr>
              <a:t> with </a:t>
            </a:r>
            <a:r>
              <a:rPr lang="en-GB" b="0" i="0" dirty="0" err="1">
                <a:solidFill>
                  <a:srgbClr val="000000"/>
                </a:solidFill>
                <a:effectLst/>
              </a:rPr>
              <a:t>Cometes</a:t>
            </a:r>
            <a:r>
              <a:rPr lang="en-GB" b="0" i="0" dirty="0">
                <a:solidFill>
                  <a:srgbClr val="000000"/>
                </a:solidFill>
                <a:effectLst/>
              </a:rPr>
              <a:t>, son of </a:t>
            </a:r>
            <a:r>
              <a:rPr lang="en-GB" b="0" i="0" dirty="0" err="1">
                <a:solidFill>
                  <a:srgbClr val="000000"/>
                </a:solidFill>
                <a:effectLst/>
              </a:rPr>
              <a:t>Sthenelus</a:t>
            </a:r>
            <a:r>
              <a:rPr lang="en-GB" b="0" i="0" dirty="0">
                <a:solidFill>
                  <a:srgbClr val="000000"/>
                </a:solidFill>
                <a:effectLst/>
              </a:rPr>
              <a:t>, and Meda, wife of Idomeneus, with </a:t>
            </a:r>
            <a:r>
              <a:rPr lang="en-GB" b="0" i="0" dirty="0" err="1">
                <a:solidFill>
                  <a:srgbClr val="000000"/>
                </a:solidFill>
                <a:effectLst/>
              </a:rPr>
              <a:t>Leucus</a:t>
            </a:r>
            <a:r>
              <a:rPr lang="en-GB" b="0" i="0" dirty="0">
                <a:solidFill>
                  <a:srgbClr val="000000"/>
                </a:solidFill>
                <a:effectLst/>
              </a:rPr>
              <a:t>… </a:t>
            </a:r>
          </a:p>
          <a:p>
            <a:pPr marL="0" indent="0">
              <a:buNone/>
            </a:pPr>
            <a:r>
              <a:rPr lang="en-GB" b="0" i="0" dirty="0">
                <a:solidFill>
                  <a:srgbClr val="000000"/>
                </a:solidFill>
                <a:effectLst/>
              </a:rPr>
              <a:t>These were the earlier contrivances of Nauplius; afterwards, when he learned that the Greeks were on their way home to their native countries, he kindled the beacon fire on Mount </a:t>
            </a:r>
            <a:r>
              <a:rPr lang="en-GB" b="0" i="0" dirty="0" err="1">
                <a:solidFill>
                  <a:srgbClr val="000000"/>
                </a:solidFill>
                <a:effectLst/>
              </a:rPr>
              <a:t>Caphereus</a:t>
            </a:r>
            <a:r>
              <a:rPr lang="en-GB" b="0" i="0" dirty="0">
                <a:solidFill>
                  <a:srgbClr val="000000"/>
                </a:solidFill>
                <a:effectLst/>
              </a:rPr>
              <a:t>, which is now called </a:t>
            </a:r>
            <a:r>
              <a:rPr lang="en-GB" b="0" i="0" dirty="0" err="1">
                <a:solidFill>
                  <a:srgbClr val="000000"/>
                </a:solidFill>
                <a:effectLst/>
              </a:rPr>
              <a:t>Xylophagus</a:t>
            </a:r>
            <a:r>
              <a:rPr lang="en-GB" b="0" i="0" dirty="0">
                <a:solidFill>
                  <a:srgbClr val="000000"/>
                </a:solidFill>
                <a:effectLst/>
              </a:rPr>
              <a:t>; and there the Greeks, approaching the coast in the belief that it was a harbour, were killed.</a:t>
            </a:r>
          </a:p>
          <a:p>
            <a:pPr marL="0" indent="0">
              <a:buNone/>
            </a:pPr>
            <a:r>
              <a:rPr lang="en-GB" dirty="0">
                <a:solidFill>
                  <a:srgbClr val="000000"/>
                </a:solidFill>
                <a:effectLst/>
                <a:latin typeface="Calibri" panose="020F0502020204030204" pitchFamily="34" charset="0"/>
                <a:ea typeface="Calibri" panose="020F0502020204030204" pitchFamily="34" charset="0"/>
              </a:rPr>
              <a:t>Pseudo-Apollodorus, </a:t>
            </a:r>
            <a:r>
              <a:rPr lang="en-GB" i="1" dirty="0">
                <a:solidFill>
                  <a:srgbClr val="000000"/>
                </a:solidFill>
                <a:effectLst/>
                <a:latin typeface="Calibri" panose="020F0502020204030204" pitchFamily="34" charset="0"/>
                <a:ea typeface="Calibri" panose="020F0502020204030204" pitchFamily="34" charset="0"/>
              </a:rPr>
              <a:t>Epitome</a:t>
            </a:r>
            <a:r>
              <a:rPr lang="en-GB" dirty="0">
                <a:solidFill>
                  <a:srgbClr val="000000"/>
                </a:solidFill>
                <a:effectLst/>
                <a:latin typeface="Calibri" panose="020F0502020204030204" pitchFamily="34" charset="0"/>
                <a:ea typeface="Calibri" panose="020F0502020204030204" pitchFamily="34" charset="0"/>
              </a:rPr>
              <a:t>, 6.7-11 (c.1</a:t>
            </a:r>
            <a:r>
              <a:rPr lang="en-GB" baseline="30000" dirty="0">
                <a:solidFill>
                  <a:srgbClr val="000000"/>
                </a:solidFill>
                <a:effectLst/>
                <a:latin typeface="Calibri" panose="020F0502020204030204" pitchFamily="34" charset="0"/>
                <a:ea typeface="Calibri" panose="020F0502020204030204" pitchFamily="34" charset="0"/>
              </a:rPr>
              <a:t>st</a:t>
            </a:r>
            <a:r>
              <a:rPr lang="en-GB" dirty="0">
                <a:solidFill>
                  <a:srgbClr val="000000"/>
                </a:solidFill>
                <a:effectLst/>
                <a:latin typeface="Calibri" panose="020F0502020204030204" pitchFamily="34" charset="0"/>
                <a:ea typeface="Calibri" panose="020F0502020204030204" pitchFamily="34" charset="0"/>
              </a:rPr>
              <a:t>-2</a:t>
            </a:r>
            <a:r>
              <a:rPr lang="en-GB" baseline="30000" dirty="0">
                <a:solidFill>
                  <a:srgbClr val="000000"/>
                </a:solidFill>
                <a:effectLst/>
                <a:latin typeface="Calibri" panose="020F0502020204030204" pitchFamily="34" charset="0"/>
                <a:ea typeface="Calibri" panose="020F0502020204030204" pitchFamily="34" charset="0"/>
              </a:rPr>
              <a:t>nd</a:t>
            </a:r>
            <a:r>
              <a:rPr lang="en-GB" dirty="0">
                <a:solidFill>
                  <a:srgbClr val="000000"/>
                </a:solidFill>
                <a:effectLst/>
                <a:latin typeface="Calibri" panose="020F0502020204030204" pitchFamily="34" charset="0"/>
                <a:ea typeface="Calibri" panose="020F0502020204030204" pitchFamily="34" charset="0"/>
              </a:rPr>
              <a:t> century CE).</a:t>
            </a:r>
            <a:endParaRPr lang="en-GB" dirty="0"/>
          </a:p>
          <a:p>
            <a:pPr marL="0" indent="0">
              <a:buNone/>
            </a:pPr>
            <a:endParaRPr lang="en-GB" dirty="0"/>
          </a:p>
        </p:txBody>
      </p:sp>
    </p:spTree>
    <p:extLst>
      <p:ext uri="{BB962C8B-B14F-4D97-AF65-F5344CB8AC3E}">
        <p14:creationId xmlns:p14="http://schemas.microsoft.com/office/powerpoint/2010/main" val="1431237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8CF839-E355-04B5-B9FB-CC984AC38F40}"/>
              </a:ext>
            </a:extLst>
          </p:cNvPr>
          <p:cNvSpPr>
            <a:spLocks noGrp="1"/>
          </p:cNvSpPr>
          <p:nvPr>
            <p:ph idx="1"/>
          </p:nvPr>
        </p:nvSpPr>
        <p:spPr>
          <a:xfrm>
            <a:off x="838200" y="383177"/>
            <a:ext cx="10515600" cy="6026332"/>
          </a:xfrm>
        </p:spPr>
        <p:txBody>
          <a:bodyPr>
            <a:noAutofit/>
          </a:bodyPr>
          <a:lstStyle/>
          <a:p>
            <a:pPr marL="0" indent="0" algn="l">
              <a:buNone/>
            </a:pPr>
            <a:r>
              <a:rPr lang="en-GB" b="1" i="0" dirty="0">
                <a:solidFill>
                  <a:srgbClr val="000000"/>
                </a:solidFill>
                <a:effectLst/>
              </a:rPr>
              <a:t>Menelaus: </a:t>
            </a:r>
            <a:r>
              <a:rPr lang="en-GB" b="0" i="0" dirty="0">
                <a:solidFill>
                  <a:srgbClr val="000000"/>
                </a:solidFill>
                <a:effectLst/>
              </a:rPr>
              <a:t>How do you stand in the city after that deed of yours?</a:t>
            </a:r>
          </a:p>
          <a:p>
            <a:pPr marL="0" indent="0" algn="l">
              <a:buNone/>
            </a:pPr>
            <a:r>
              <a:rPr lang="en-GB" b="1" i="0" dirty="0">
                <a:solidFill>
                  <a:srgbClr val="000000"/>
                </a:solidFill>
                <a:effectLst/>
              </a:rPr>
              <a:t>Orestes: </a:t>
            </a:r>
            <a:r>
              <a:rPr lang="en-GB" b="0" i="0" dirty="0">
                <a:solidFill>
                  <a:srgbClr val="000000"/>
                </a:solidFill>
                <a:effectLst/>
              </a:rPr>
              <a:t>I am so hated that no one will speak to me.</a:t>
            </a:r>
          </a:p>
          <a:p>
            <a:pPr marL="0" indent="0" algn="l">
              <a:buNone/>
            </a:pPr>
            <a:r>
              <a:rPr lang="en-GB" b="1" i="0" dirty="0">
                <a:solidFill>
                  <a:srgbClr val="000000"/>
                </a:solidFill>
                <a:effectLst/>
              </a:rPr>
              <a:t>Menelaus: </a:t>
            </a:r>
            <a:r>
              <a:rPr lang="en-GB" b="0" i="0" dirty="0">
                <a:solidFill>
                  <a:srgbClr val="000000"/>
                </a:solidFill>
                <a:effectLst/>
              </a:rPr>
              <a:t>Have your hands not even been cleaned of blood, according to custom?</a:t>
            </a:r>
          </a:p>
          <a:p>
            <a:pPr marL="0" indent="0" algn="l">
              <a:buNone/>
            </a:pPr>
            <a:r>
              <a:rPr lang="en-GB" b="1" i="0" dirty="0">
                <a:solidFill>
                  <a:srgbClr val="000000"/>
                </a:solidFill>
                <a:effectLst/>
              </a:rPr>
              <a:t>Orestes: </a:t>
            </a:r>
            <a:r>
              <a:rPr lang="en-GB" b="0" i="0" dirty="0">
                <a:solidFill>
                  <a:srgbClr val="000000"/>
                </a:solidFill>
                <a:effectLst/>
              </a:rPr>
              <a:t>No, for wherever I go, the door is shut against me.</a:t>
            </a:r>
          </a:p>
          <a:p>
            <a:pPr marL="0" indent="0" algn="l">
              <a:buNone/>
            </a:pPr>
            <a:r>
              <a:rPr lang="en-GB" b="1" i="0" dirty="0">
                <a:solidFill>
                  <a:srgbClr val="000000"/>
                </a:solidFill>
                <a:effectLst/>
              </a:rPr>
              <a:t>Menelaus: </a:t>
            </a:r>
            <a:r>
              <a:rPr lang="en-GB" b="0" i="0" dirty="0">
                <a:solidFill>
                  <a:srgbClr val="000000"/>
                </a:solidFill>
                <a:effectLst/>
              </a:rPr>
              <a:t>Which citizens are driving you from the land?</a:t>
            </a:r>
          </a:p>
          <a:p>
            <a:pPr marL="0" indent="0" algn="l">
              <a:buNone/>
            </a:pPr>
            <a:r>
              <a:rPr lang="en-GB" b="1" i="0" dirty="0">
                <a:solidFill>
                  <a:srgbClr val="000000"/>
                </a:solidFill>
                <a:effectLst/>
              </a:rPr>
              <a:t>Orestes: </a:t>
            </a:r>
            <a:r>
              <a:rPr lang="en-GB" b="0" i="0" dirty="0" err="1">
                <a:solidFill>
                  <a:srgbClr val="000000"/>
                </a:solidFill>
                <a:effectLst/>
              </a:rPr>
              <a:t>Oeax</a:t>
            </a:r>
            <a:r>
              <a:rPr lang="en-GB" b="0" i="0" dirty="0">
                <a:solidFill>
                  <a:srgbClr val="000000"/>
                </a:solidFill>
                <a:effectLst/>
              </a:rPr>
              <a:t> [Palamedes’ brother], who refers to my father his reason for hating </a:t>
            </a:r>
            <a:r>
              <a:rPr lang="en-GB" b="0" i="0" u="none" strike="noStrike" dirty="0">
                <a:solidFill>
                  <a:srgbClr val="000000"/>
                </a:solidFill>
                <a:effectLst/>
              </a:rPr>
              <a:t>Troy</a:t>
            </a:r>
            <a:r>
              <a:rPr lang="en-GB" b="0" i="0" dirty="0">
                <a:solidFill>
                  <a:srgbClr val="000000"/>
                </a:solidFill>
                <a:effectLst/>
              </a:rPr>
              <a:t>.</a:t>
            </a:r>
          </a:p>
          <a:p>
            <a:pPr marL="0" indent="0" algn="l">
              <a:buNone/>
            </a:pPr>
            <a:r>
              <a:rPr lang="en-GB" b="1" i="0" dirty="0">
                <a:solidFill>
                  <a:srgbClr val="000000"/>
                </a:solidFill>
                <a:effectLst/>
              </a:rPr>
              <a:t>Menelaus: </a:t>
            </a:r>
            <a:r>
              <a:rPr lang="en-GB" b="0" i="0" dirty="0">
                <a:solidFill>
                  <a:srgbClr val="000000"/>
                </a:solidFill>
                <a:effectLst/>
              </a:rPr>
              <a:t>I understand; he is avenging on you the blood of Palamedes.</a:t>
            </a:r>
          </a:p>
          <a:p>
            <a:pPr marL="0" indent="0" algn="l">
              <a:buNone/>
            </a:pPr>
            <a:r>
              <a:rPr lang="en-GB" b="1" i="0" dirty="0">
                <a:solidFill>
                  <a:srgbClr val="000000"/>
                </a:solidFill>
                <a:effectLst/>
              </a:rPr>
              <a:t>Orestes: </a:t>
            </a:r>
            <a:r>
              <a:rPr lang="en-GB" b="0" i="0" dirty="0">
                <a:solidFill>
                  <a:srgbClr val="000000"/>
                </a:solidFill>
                <a:effectLst/>
              </a:rPr>
              <a:t>That was nothing to do with me; yet I am destroyed for three reasons.</a:t>
            </a:r>
          </a:p>
          <a:p>
            <a:pPr marL="0" indent="0" algn="l">
              <a:buNone/>
            </a:pPr>
            <a:endParaRPr lang="en-GB" sz="2400" b="0" i="0" dirty="0">
              <a:solidFill>
                <a:srgbClr val="000000"/>
              </a:solidFill>
              <a:effectLst/>
            </a:endParaRPr>
          </a:p>
          <a:p>
            <a:pPr marL="0" indent="0">
              <a:buNone/>
            </a:pPr>
            <a:r>
              <a:rPr lang="en-GB" dirty="0">
                <a:solidFill>
                  <a:srgbClr val="000000"/>
                </a:solidFill>
                <a:effectLst/>
                <a:ea typeface="Calibri" panose="020F0502020204030204" pitchFamily="34" charset="0"/>
              </a:rPr>
              <a:t>Euripides, </a:t>
            </a:r>
            <a:r>
              <a:rPr lang="en-GB" i="1" dirty="0">
                <a:solidFill>
                  <a:srgbClr val="000000"/>
                </a:solidFill>
                <a:effectLst/>
                <a:ea typeface="Calibri" panose="020F0502020204030204" pitchFamily="34" charset="0"/>
              </a:rPr>
              <a:t>Orestes</a:t>
            </a:r>
            <a:r>
              <a:rPr lang="en-GB" dirty="0">
                <a:solidFill>
                  <a:srgbClr val="000000"/>
                </a:solidFill>
                <a:effectLst/>
                <a:ea typeface="Calibri" panose="020F0502020204030204" pitchFamily="34" charset="0"/>
              </a:rPr>
              <a:t>,  427-424 (5</a:t>
            </a:r>
            <a:r>
              <a:rPr lang="en-GB" baseline="30000" dirty="0">
                <a:solidFill>
                  <a:srgbClr val="000000"/>
                </a:solidFill>
                <a:effectLst/>
                <a:ea typeface="Calibri" panose="020F0502020204030204" pitchFamily="34" charset="0"/>
              </a:rPr>
              <a:t>th</a:t>
            </a:r>
            <a:r>
              <a:rPr lang="en-GB" dirty="0">
                <a:solidFill>
                  <a:srgbClr val="000000"/>
                </a:solidFill>
                <a:effectLst/>
                <a:ea typeface="Calibri" panose="020F0502020204030204" pitchFamily="34" charset="0"/>
              </a:rPr>
              <a:t> century BCE).</a:t>
            </a:r>
          </a:p>
          <a:p>
            <a:pPr algn="l"/>
            <a:endParaRPr lang="en-GB" b="0" i="0" dirty="0">
              <a:solidFill>
                <a:srgbClr val="000000"/>
              </a:solidFill>
              <a:effectLst/>
              <a:latin typeface="Georgia" panose="02040502050405020303" pitchFamily="18" charset="0"/>
            </a:endParaRPr>
          </a:p>
          <a:p>
            <a:endParaRPr lang="en-GB" dirty="0"/>
          </a:p>
        </p:txBody>
      </p:sp>
    </p:spTree>
    <p:extLst>
      <p:ext uri="{BB962C8B-B14F-4D97-AF65-F5344CB8AC3E}">
        <p14:creationId xmlns:p14="http://schemas.microsoft.com/office/powerpoint/2010/main" val="171670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B7156C-3A2A-2968-C634-05C5B6ABA9FA}"/>
              </a:ext>
            </a:extLst>
          </p:cNvPr>
          <p:cNvSpPr>
            <a:spLocks noGrp="1"/>
          </p:cNvSpPr>
          <p:nvPr>
            <p:ph idx="1"/>
          </p:nvPr>
        </p:nvSpPr>
        <p:spPr>
          <a:xfrm>
            <a:off x="838200" y="1314994"/>
            <a:ext cx="10515600" cy="4861969"/>
          </a:xfrm>
        </p:spPr>
        <p:txBody>
          <a:bodyPr>
            <a:normAutofit/>
          </a:bodyPr>
          <a:lstStyle/>
          <a:p>
            <a:pPr marL="0" indent="0">
              <a:buNone/>
            </a:pPr>
            <a:r>
              <a:rPr lang="en-GB" sz="2400" dirty="0">
                <a:solidFill>
                  <a:srgbClr val="000000"/>
                </a:solidFill>
                <a:latin typeface="Calibri" panose="020F0502020204030204" pitchFamily="34" charset="0"/>
                <a:ea typeface="Calibri" panose="020F0502020204030204" pitchFamily="34" charset="0"/>
              </a:rPr>
              <a:t>T</a:t>
            </a:r>
            <a:r>
              <a:rPr lang="en-GB" sz="2400" dirty="0">
                <a:solidFill>
                  <a:srgbClr val="000000"/>
                </a:solidFill>
                <a:effectLst/>
                <a:latin typeface="Calibri" panose="020F0502020204030204" pitchFamily="34" charset="0"/>
                <a:ea typeface="Calibri" panose="020F0502020204030204" pitchFamily="34" charset="0"/>
              </a:rPr>
              <a:t>he myth of Nauplius and his sons has been fabricated by the more recent writers of myth, for Homer would not have failed to mention these, if Palamedes had displayed such wisdom and sagacity, and if he was unjustly and treacherously murdered, and if Nauplius wrought destruction to so many men at Cape </a:t>
            </a:r>
            <a:r>
              <a:rPr lang="en-GB" sz="2400" dirty="0" err="1">
                <a:solidFill>
                  <a:srgbClr val="000000"/>
                </a:solidFill>
                <a:effectLst/>
                <a:latin typeface="Calibri" panose="020F0502020204030204" pitchFamily="34" charset="0"/>
                <a:ea typeface="Calibri" panose="020F0502020204030204" pitchFamily="34" charset="0"/>
              </a:rPr>
              <a:t>Caphereus</a:t>
            </a:r>
            <a:r>
              <a:rPr lang="en-GB" sz="2400" dirty="0">
                <a:solidFill>
                  <a:srgbClr val="000000"/>
                </a:solidFill>
                <a:effectLst/>
                <a:latin typeface="Calibri" panose="020F0502020204030204" pitchFamily="34" charset="0"/>
                <a:ea typeface="Calibri" panose="020F0502020204030204" pitchFamily="34" charset="0"/>
              </a:rPr>
              <a:t>. </a:t>
            </a:r>
          </a:p>
          <a:p>
            <a:pPr marL="0" indent="0">
              <a:buNone/>
            </a:pPr>
            <a:r>
              <a:rPr lang="en-GB" sz="2400" dirty="0">
                <a:solidFill>
                  <a:srgbClr val="000000"/>
                </a:solidFill>
                <a:effectLst/>
                <a:latin typeface="Calibri" panose="020F0502020204030204" pitchFamily="34" charset="0"/>
                <a:ea typeface="Calibri" panose="020F0502020204030204" pitchFamily="34" charset="0"/>
              </a:rPr>
              <a:t>Strabo, </a:t>
            </a:r>
            <a:r>
              <a:rPr lang="en-GB" sz="2400" i="1" dirty="0">
                <a:solidFill>
                  <a:srgbClr val="000000"/>
                </a:solidFill>
                <a:effectLst/>
                <a:latin typeface="Calibri" panose="020F0502020204030204" pitchFamily="34" charset="0"/>
                <a:ea typeface="Calibri" panose="020F0502020204030204" pitchFamily="34" charset="0"/>
              </a:rPr>
              <a:t>Geography</a:t>
            </a:r>
            <a:r>
              <a:rPr lang="en-GB" sz="2400" dirty="0">
                <a:solidFill>
                  <a:srgbClr val="000000"/>
                </a:solidFill>
                <a:effectLst/>
                <a:latin typeface="Calibri" panose="020F0502020204030204" pitchFamily="34" charset="0"/>
                <a:ea typeface="Calibri" panose="020F0502020204030204" pitchFamily="34" charset="0"/>
              </a:rPr>
              <a:t>, 8.6.2 (1</a:t>
            </a:r>
            <a:r>
              <a:rPr lang="en-GB" sz="2400" baseline="30000" dirty="0">
                <a:solidFill>
                  <a:srgbClr val="000000"/>
                </a:solidFill>
                <a:effectLst/>
                <a:latin typeface="Calibri" panose="020F0502020204030204" pitchFamily="34" charset="0"/>
                <a:ea typeface="Calibri" panose="020F0502020204030204" pitchFamily="34" charset="0"/>
              </a:rPr>
              <a:t>st</a:t>
            </a:r>
            <a:r>
              <a:rPr lang="en-GB" sz="2400" dirty="0">
                <a:solidFill>
                  <a:srgbClr val="000000"/>
                </a:solidFill>
                <a:effectLst/>
                <a:latin typeface="Calibri" panose="020F0502020204030204" pitchFamily="34" charset="0"/>
                <a:ea typeface="Calibri" panose="020F0502020204030204" pitchFamily="34" charset="0"/>
              </a:rPr>
              <a:t> century BCE-1</a:t>
            </a:r>
            <a:r>
              <a:rPr lang="en-GB" sz="2400" baseline="30000" dirty="0">
                <a:solidFill>
                  <a:srgbClr val="000000"/>
                </a:solidFill>
                <a:effectLst/>
                <a:latin typeface="Calibri" panose="020F0502020204030204" pitchFamily="34" charset="0"/>
                <a:ea typeface="Calibri" panose="020F0502020204030204" pitchFamily="34" charset="0"/>
              </a:rPr>
              <a:t>st</a:t>
            </a:r>
            <a:r>
              <a:rPr lang="en-GB" sz="2400" dirty="0">
                <a:solidFill>
                  <a:srgbClr val="000000"/>
                </a:solidFill>
                <a:effectLst/>
                <a:latin typeface="Calibri" panose="020F0502020204030204" pitchFamily="34" charset="0"/>
                <a:ea typeface="Calibri" panose="020F0502020204030204" pitchFamily="34" charset="0"/>
              </a:rPr>
              <a:t> century CE).</a:t>
            </a:r>
            <a:endParaRPr lang="en-GB" sz="2400" dirty="0"/>
          </a:p>
        </p:txBody>
      </p:sp>
    </p:spTree>
    <p:extLst>
      <p:ext uri="{BB962C8B-B14F-4D97-AF65-F5344CB8AC3E}">
        <p14:creationId xmlns:p14="http://schemas.microsoft.com/office/powerpoint/2010/main" val="1218798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52E1A2-2CFF-6D7B-36C6-D1BD2F5C153C}"/>
              </a:ext>
            </a:extLst>
          </p:cNvPr>
          <p:cNvPicPr>
            <a:picLocks noChangeAspect="1"/>
          </p:cNvPicPr>
          <p:nvPr/>
        </p:nvPicPr>
        <p:blipFill rotWithShape="1">
          <a:blip r:embed="rId2">
            <a:extLst>
              <a:ext uri="{28A0092B-C50C-407E-A947-70E740481C1C}">
                <a14:useLocalDpi xmlns:a14="http://schemas.microsoft.com/office/drawing/2010/main" val="0"/>
              </a:ext>
            </a:extLst>
          </a:blip>
          <a:srcRect b="5600"/>
          <a:stretch/>
        </p:blipFill>
        <p:spPr>
          <a:xfrm>
            <a:off x="1200944" y="17545"/>
            <a:ext cx="4779232" cy="6840455"/>
          </a:xfrm>
          <a:prstGeom prst="rect">
            <a:avLst/>
          </a:prstGeom>
        </p:spPr>
      </p:pic>
      <p:sp>
        <p:nvSpPr>
          <p:cNvPr id="6" name="TextBox 5">
            <a:extLst>
              <a:ext uri="{FF2B5EF4-FFF2-40B4-BE49-F238E27FC236}">
                <a16:creationId xmlns:a16="http://schemas.microsoft.com/office/drawing/2014/main" id="{A4B24B27-A4ED-2178-8139-CA47025533CD}"/>
              </a:ext>
            </a:extLst>
          </p:cNvPr>
          <p:cNvSpPr txBox="1"/>
          <p:nvPr/>
        </p:nvSpPr>
        <p:spPr>
          <a:xfrm>
            <a:off x="6961632" y="3214334"/>
            <a:ext cx="4779232" cy="3231654"/>
          </a:xfrm>
          <a:prstGeom prst="rect">
            <a:avLst/>
          </a:prstGeom>
          <a:noFill/>
        </p:spPr>
        <p:txBody>
          <a:bodyPr wrap="square" rtlCol="0">
            <a:spAutoFit/>
          </a:bodyPr>
          <a:lstStyle/>
          <a:p>
            <a:r>
              <a:rPr lang="en-GB" sz="2400" dirty="0"/>
              <a:t>Gaming on pottery:</a:t>
            </a:r>
          </a:p>
          <a:p>
            <a:r>
              <a:rPr lang="en-GB" dirty="0"/>
              <a:t>Black figure amphora, c.540-530 BCE, by Exekias.</a:t>
            </a:r>
          </a:p>
          <a:p>
            <a:r>
              <a:rPr lang="en-GB" dirty="0"/>
              <a:t>Achilles and Ajax gaming, playing a game such as the one invented by Palamedes.</a:t>
            </a:r>
          </a:p>
          <a:p>
            <a:endParaRPr lang="en-GB" dirty="0"/>
          </a:p>
          <a:p>
            <a:r>
              <a:rPr lang="en-GB" dirty="0"/>
              <a:t>Vatican Museum 344.</a:t>
            </a:r>
          </a:p>
          <a:p>
            <a:r>
              <a:rPr lang="en-GB" dirty="0"/>
              <a:t>See this scene animated by Panoply at:</a:t>
            </a:r>
          </a:p>
          <a:p>
            <a:r>
              <a:rPr lang="en-GB" dirty="0">
                <a:hlinkClick r:id="rId3"/>
              </a:rPr>
              <a:t>https://www.panoply.org.uk/clash-dicers</a:t>
            </a:r>
            <a:endParaRPr lang="en-GB" dirty="0"/>
          </a:p>
          <a:p>
            <a:endParaRPr lang="en-GB" dirty="0"/>
          </a:p>
          <a:p>
            <a:r>
              <a:rPr lang="en-GB" b="0" i="0" u="sng" dirty="0">
                <a:solidFill>
                  <a:srgbClr val="2C2C2C"/>
                </a:solidFill>
                <a:effectLst/>
                <a:hlinkClick r:id="rId4"/>
              </a:rPr>
              <a:t>https://www.beazley.ox.ac.uk/record/A33A92D1-A210-456B-9738-EB257BDE1306</a:t>
            </a:r>
            <a:endParaRPr lang="en-GB" dirty="0"/>
          </a:p>
        </p:txBody>
      </p:sp>
    </p:spTree>
    <p:extLst>
      <p:ext uri="{BB962C8B-B14F-4D97-AF65-F5344CB8AC3E}">
        <p14:creationId xmlns:p14="http://schemas.microsoft.com/office/powerpoint/2010/main" val="3251831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20549B-A48C-7B1B-C943-DBF118A806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30"/>
            <a:ext cx="5976255" cy="4347755"/>
          </a:xfrm>
          <a:prstGeom prst="rect">
            <a:avLst/>
          </a:prstGeom>
        </p:spPr>
      </p:pic>
      <p:pic>
        <p:nvPicPr>
          <p:cNvPr id="7" name="Picture 6">
            <a:extLst>
              <a:ext uri="{FF2B5EF4-FFF2-40B4-BE49-F238E27FC236}">
                <a16:creationId xmlns:a16="http://schemas.microsoft.com/office/drawing/2014/main" id="{CC206193-89BF-1A2B-5545-1361D2188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5279" y="-106681"/>
            <a:ext cx="6176721" cy="4460965"/>
          </a:xfrm>
          <a:prstGeom prst="rect">
            <a:avLst/>
          </a:prstGeom>
        </p:spPr>
      </p:pic>
      <p:sp>
        <p:nvSpPr>
          <p:cNvPr id="8" name="TextBox 7">
            <a:extLst>
              <a:ext uri="{FF2B5EF4-FFF2-40B4-BE49-F238E27FC236}">
                <a16:creationId xmlns:a16="http://schemas.microsoft.com/office/drawing/2014/main" id="{4198045E-BFF3-4971-2CE1-8918D0AC9CAB}"/>
              </a:ext>
            </a:extLst>
          </p:cNvPr>
          <p:cNvSpPr txBox="1"/>
          <p:nvPr/>
        </p:nvSpPr>
        <p:spPr>
          <a:xfrm>
            <a:off x="357050" y="4711352"/>
            <a:ext cx="8116389" cy="1938992"/>
          </a:xfrm>
          <a:prstGeom prst="rect">
            <a:avLst/>
          </a:prstGeom>
          <a:noFill/>
        </p:spPr>
        <p:txBody>
          <a:bodyPr wrap="square" rtlCol="0">
            <a:spAutoFit/>
          </a:bodyPr>
          <a:lstStyle/>
          <a:p>
            <a:r>
              <a:rPr lang="en-GB" sz="2400" dirty="0"/>
              <a:t>These are the opposite sides of the same amphora.</a:t>
            </a:r>
          </a:p>
          <a:p>
            <a:r>
              <a:rPr lang="en-GB" sz="2400" dirty="0"/>
              <a:t>They both show Achilles and Ajax playing a boardgame.</a:t>
            </a:r>
          </a:p>
          <a:p>
            <a:r>
              <a:rPr lang="en-GB" sz="2400" dirty="0"/>
              <a:t>Spot the difference!</a:t>
            </a:r>
          </a:p>
          <a:p>
            <a:r>
              <a:rPr lang="en-GB" sz="2400" dirty="0"/>
              <a:t>This style is known as a ‘bilingual vase’.</a:t>
            </a:r>
          </a:p>
          <a:p>
            <a:r>
              <a:rPr lang="en-GB" sz="2400" dirty="0" err="1"/>
              <a:t>Andokides</a:t>
            </a:r>
            <a:r>
              <a:rPr lang="en-GB" sz="2400" dirty="0"/>
              <a:t> Painter, </a:t>
            </a:r>
            <a:r>
              <a:rPr lang="en-GB" sz="2400" b="0" i="0" dirty="0">
                <a:solidFill>
                  <a:srgbClr val="2C2C2C"/>
                </a:solidFill>
                <a:effectLst/>
              </a:rPr>
              <a:t>Boston (MA), Museum of Fine Arts: 01.8037.</a:t>
            </a:r>
            <a:endParaRPr lang="en-GB" sz="2400" dirty="0"/>
          </a:p>
        </p:txBody>
      </p:sp>
    </p:spTree>
    <p:extLst>
      <p:ext uri="{BB962C8B-B14F-4D97-AF65-F5344CB8AC3E}">
        <p14:creationId xmlns:p14="http://schemas.microsoft.com/office/powerpoint/2010/main" val="4059401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81D60B-8B3E-CA82-4352-D6BC182F12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386" y="0"/>
            <a:ext cx="8007227" cy="6858000"/>
          </a:xfrm>
          <a:prstGeom prst="rect">
            <a:avLst/>
          </a:prstGeom>
        </p:spPr>
      </p:pic>
      <p:sp>
        <p:nvSpPr>
          <p:cNvPr id="6" name="TextBox 5">
            <a:extLst>
              <a:ext uri="{FF2B5EF4-FFF2-40B4-BE49-F238E27FC236}">
                <a16:creationId xmlns:a16="http://schemas.microsoft.com/office/drawing/2014/main" id="{D3719D7A-9268-EC29-EE52-A2F736979297}"/>
              </a:ext>
            </a:extLst>
          </p:cNvPr>
          <p:cNvSpPr txBox="1"/>
          <p:nvPr/>
        </p:nvSpPr>
        <p:spPr>
          <a:xfrm>
            <a:off x="10171612" y="4807146"/>
            <a:ext cx="2020388" cy="2031325"/>
          </a:xfrm>
          <a:prstGeom prst="rect">
            <a:avLst/>
          </a:prstGeom>
          <a:noFill/>
        </p:spPr>
        <p:txBody>
          <a:bodyPr wrap="square" rtlCol="0">
            <a:spAutoFit/>
          </a:bodyPr>
          <a:lstStyle/>
          <a:p>
            <a:r>
              <a:rPr lang="en-GB" dirty="0"/>
              <a:t>Palamedes cup, red-figure, late 6</a:t>
            </a:r>
            <a:r>
              <a:rPr lang="en-GB" baseline="30000" dirty="0"/>
              <a:t>th</a:t>
            </a:r>
            <a:r>
              <a:rPr lang="en-GB" dirty="0"/>
              <a:t> century.</a:t>
            </a:r>
          </a:p>
          <a:p>
            <a:r>
              <a:rPr lang="en-GB" dirty="0"/>
              <a:t>Cahn Gallery, 133.</a:t>
            </a:r>
          </a:p>
          <a:p>
            <a:r>
              <a:rPr lang="en-GB" sz="1800" dirty="0">
                <a:solidFill>
                  <a:srgbClr val="2C2C2C"/>
                </a:solidFill>
                <a:effectLst/>
                <a:latin typeface="PT Sans" panose="020B0503020203020204" pitchFamily="34" charset="0"/>
                <a:ea typeface="Calibri" panose="020F0502020204030204" pitchFamily="34" charset="0"/>
                <a:cs typeface="Times New Roman" panose="02020603050405020304" pitchFamily="18" charset="0"/>
              </a:rPr>
              <a:t>Beazley: 275053</a:t>
            </a:r>
            <a:r>
              <a:rPr lang="en-GB" dirty="0">
                <a:solidFill>
                  <a:srgbClr val="2C2C2C"/>
                </a:solidFill>
                <a:latin typeface="Calibri" panose="020F0502020204030204" pitchFamily="34" charset="0"/>
                <a:ea typeface="Calibri" panose="020F0502020204030204" pitchFamily="34" charset="0"/>
                <a:cs typeface="Times New Roman" panose="02020603050405020304" pitchFamily="18" charset="0"/>
              </a:rPr>
              <a:t>.</a:t>
            </a:r>
            <a:endParaRPr lang="en-GB" dirty="0"/>
          </a:p>
          <a:p>
            <a:r>
              <a:rPr lang="en-GB" sz="1800" i="1" dirty="0">
                <a:effectLst/>
                <a:latin typeface="Calibri" panose="020F0502020204030204" pitchFamily="34" charset="0"/>
                <a:ea typeface="Calibri" panose="020F0502020204030204" pitchFamily="34" charset="0"/>
                <a:cs typeface="Times New Roman" panose="02020603050405020304" pitchFamily="18" charset="0"/>
              </a:rPr>
              <a:t>ARV</a:t>
            </a:r>
            <a:r>
              <a:rPr lang="en-GB" sz="1800"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en-GB" sz="1800" dirty="0">
                <a:effectLst/>
                <a:latin typeface="Calibri" panose="020F0502020204030204" pitchFamily="34" charset="0"/>
                <a:ea typeface="Calibri" panose="020F0502020204030204" pitchFamily="34" charset="0"/>
                <a:cs typeface="Times New Roman" panose="02020603050405020304" pitchFamily="18" charset="0"/>
              </a:rPr>
              <a:t> 1626.115, 1708.</a:t>
            </a:r>
            <a:endParaRPr lang="en-GB" dirty="0"/>
          </a:p>
        </p:txBody>
      </p:sp>
    </p:spTree>
    <p:extLst>
      <p:ext uri="{BB962C8B-B14F-4D97-AF65-F5344CB8AC3E}">
        <p14:creationId xmlns:p14="http://schemas.microsoft.com/office/powerpoint/2010/main" val="177733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4DFB64-A17F-6616-FE11-2D9EF8A91C01}"/>
              </a:ext>
            </a:extLst>
          </p:cNvPr>
          <p:cNvSpPr txBox="1"/>
          <p:nvPr/>
        </p:nvSpPr>
        <p:spPr>
          <a:xfrm>
            <a:off x="95785" y="4852135"/>
            <a:ext cx="8525699" cy="1938992"/>
          </a:xfrm>
          <a:prstGeom prst="rect">
            <a:avLst/>
          </a:prstGeom>
          <a:noFill/>
        </p:spPr>
        <p:txBody>
          <a:bodyPr wrap="square" rtlCol="0">
            <a:spAutoFit/>
          </a:bodyPr>
          <a:lstStyle/>
          <a:p>
            <a:pPr algn="l" fontAlgn="base"/>
            <a:r>
              <a:rPr lang="en-GB" sz="2400" b="0" i="0" dirty="0">
                <a:effectLst/>
              </a:rPr>
              <a:t>Palamedes on pottery:</a:t>
            </a:r>
          </a:p>
          <a:p>
            <a:pPr algn="l" fontAlgn="base"/>
            <a:r>
              <a:rPr lang="en-GB" sz="1600" b="0" i="0" dirty="0">
                <a:effectLst/>
              </a:rPr>
              <a:t>Corinthian pyxis with lid, made c.575-550BCE, by Chares.</a:t>
            </a:r>
          </a:p>
          <a:p>
            <a:pPr algn="l" fontAlgn="base"/>
            <a:r>
              <a:rPr lang="en-GB" sz="1600" b="0" i="0" dirty="0">
                <a:effectLst/>
              </a:rPr>
              <a:t>Louvre Museum, E 609.1</a:t>
            </a:r>
          </a:p>
          <a:p>
            <a:r>
              <a:rPr lang="en-GB" sz="1600" dirty="0"/>
              <a:t>The pot has 13 inscriptions painted in boustrophedon (right to left, then left to right), written in the Corinthian alphabet. They label heroes and horses of the Trojan War and name Chares as potter.</a:t>
            </a:r>
          </a:p>
          <a:p>
            <a:r>
              <a:rPr lang="en-GB" sz="1600" b="0" i="0" dirty="0">
                <a:effectLst/>
              </a:rPr>
              <a:t>The labelled heroes are: </a:t>
            </a:r>
            <a:r>
              <a:rPr lang="en-GB" sz="1600" b="1" i="0" dirty="0">
                <a:effectLst/>
              </a:rPr>
              <a:t>Palamedes; Nestor; Protesilaus; Patroclus; Achilles; Hector; and Memnon</a:t>
            </a:r>
            <a:r>
              <a:rPr lang="en-GB" sz="1600" b="0" i="0" dirty="0">
                <a:effectLst/>
              </a:rPr>
              <a:t>.</a:t>
            </a:r>
          </a:p>
          <a:p>
            <a:r>
              <a:rPr lang="en-GB" sz="1600" b="0" i="0" u="none" strike="noStrike" dirty="0">
                <a:effectLst/>
                <a:hlinkClick r:id="rId2"/>
              </a:rPr>
              <a:t>https://collections.louvre.fr/ark:/53355/cl010250295</a:t>
            </a:r>
            <a:endParaRPr lang="en-GB" sz="1600" dirty="0"/>
          </a:p>
        </p:txBody>
      </p:sp>
      <p:pic>
        <p:nvPicPr>
          <p:cNvPr id="4" name="Picture 3">
            <a:extLst>
              <a:ext uri="{FF2B5EF4-FFF2-40B4-BE49-F238E27FC236}">
                <a16:creationId xmlns:a16="http://schemas.microsoft.com/office/drawing/2014/main" id="{1A12F3F3-84E4-8570-88C7-CBE943FBF3B9}"/>
              </a:ext>
            </a:extLst>
          </p:cNvPr>
          <p:cNvPicPr>
            <a:picLocks noChangeAspect="1"/>
          </p:cNvPicPr>
          <p:nvPr/>
        </p:nvPicPr>
        <p:blipFill rotWithShape="1">
          <a:blip r:embed="rId3">
            <a:extLst>
              <a:ext uri="{28A0092B-C50C-407E-A947-70E740481C1C}">
                <a14:useLocalDpi xmlns:a14="http://schemas.microsoft.com/office/drawing/2010/main" val="0"/>
              </a:ext>
            </a:extLst>
          </a:blip>
          <a:srcRect l="10000" t="10790" r="10190" b="7718"/>
          <a:stretch/>
        </p:blipFill>
        <p:spPr>
          <a:xfrm>
            <a:off x="1354433" y="244407"/>
            <a:ext cx="4349681" cy="4266633"/>
          </a:xfrm>
          <a:prstGeom prst="rect">
            <a:avLst/>
          </a:prstGeom>
        </p:spPr>
      </p:pic>
      <p:pic>
        <p:nvPicPr>
          <p:cNvPr id="8" name="Picture 7">
            <a:extLst>
              <a:ext uri="{FF2B5EF4-FFF2-40B4-BE49-F238E27FC236}">
                <a16:creationId xmlns:a16="http://schemas.microsoft.com/office/drawing/2014/main" id="{D78DB87A-9B43-806B-9F55-36B893F0DC0D}"/>
              </a:ext>
            </a:extLst>
          </p:cNvPr>
          <p:cNvPicPr>
            <a:picLocks noChangeAspect="1"/>
          </p:cNvPicPr>
          <p:nvPr/>
        </p:nvPicPr>
        <p:blipFill rotWithShape="1">
          <a:blip r:embed="rId4">
            <a:extLst>
              <a:ext uri="{28A0092B-C50C-407E-A947-70E740481C1C}">
                <a14:useLocalDpi xmlns:a14="http://schemas.microsoft.com/office/drawing/2010/main" val="0"/>
              </a:ext>
            </a:extLst>
          </a:blip>
          <a:srcRect l="11238" t="12091" r="9333" b="5586"/>
          <a:stretch/>
        </p:blipFill>
        <p:spPr>
          <a:xfrm>
            <a:off x="6313709" y="122680"/>
            <a:ext cx="5486399" cy="5462651"/>
          </a:xfrm>
          <a:prstGeom prst="rect">
            <a:avLst/>
          </a:prstGeom>
        </p:spPr>
      </p:pic>
    </p:spTree>
    <p:extLst>
      <p:ext uri="{BB962C8B-B14F-4D97-AF65-F5344CB8AC3E}">
        <p14:creationId xmlns:p14="http://schemas.microsoft.com/office/powerpoint/2010/main" val="1108460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B472A8-B330-2E80-F60B-138EE3DB9994}"/>
              </a:ext>
            </a:extLst>
          </p:cNvPr>
          <p:cNvSpPr txBox="1"/>
          <p:nvPr/>
        </p:nvSpPr>
        <p:spPr>
          <a:xfrm>
            <a:off x="5129784" y="713533"/>
            <a:ext cx="6551459" cy="5878532"/>
          </a:xfrm>
          <a:prstGeom prst="rect">
            <a:avLst/>
          </a:prstGeom>
          <a:noFill/>
        </p:spPr>
        <p:txBody>
          <a:bodyPr wrap="square" rtlCol="0">
            <a:spAutoFit/>
          </a:bodyPr>
          <a:lstStyle/>
          <a:p>
            <a:r>
              <a:rPr lang="en-GB" dirty="0"/>
              <a:t>Attic black-figure amphora, c.510-500BCE.</a:t>
            </a:r>
          </a:p>
          <a:p>
            <a:r>
              <a:rPr lang="en-GB" b="0" i="0" dirty="0">
                <a:solidFill>
                  <a:srgbClr val="000000"/>
                </a:solidFill>
                <a:effectLst/>
              </a:rPr>
              <a:t>British Museum 1848,0619.2.</a:t>
            </a:r>
          </a:p>
          <a:p>
            <a:r>
              <a:rPr lang="en-GB" sz="1600" b="0" i="0" dirty="0">
                <a:solidFill>
                  <a:srgbClr val="000000"/>
                </a:solidFill>
                <a:effectLst/>
                <a:hlinkClick r:id="rId2"/>
              </a:rPr>
              <a:t>https://www.britishmuseum.org/collection/object/G_1848-0619-2</a:t>
            </a:r>
            <a:endParaRPr lang="en-GB" sz="1600" dirty="0"/>
          </a:p>
          <a:p>
            <a:endParaRPr lang="en-GB" dirty="0"/>
          </a:p>
          <a:p>
            <a:r>
              <a:rPr lang="en-GB" dirty="0"/>
              <a:t>This image is often interpreted as the ghost of Achilles or Patroclus, however, Susan Woodford has argued that it represents Palamedes’ ghost:</a:t>
            </a:r>
          </a:p>
          <a:p>
            <a:endParaRPr lang="en-GB" dirty="0"/>
          </a:p>
          <a:p>
            <a:r>
              <a:rPr lang="en-GB" dirty="0"/>
              <a:t>‘[This scene] represents the Greek fleet returning from Troy and… the winged warrior is the ghost of Palamedes rushing before it to alert his father to the fact that the moment for revenge is approaching. This explanation would also account for the beetling cliff-a proleptic allusion to the </a:t>
            </a:r>
            <a:r>
              <a:rPr lang="en-GB" dirty="0" err="1"/>
              <a:t>Capherian</a:t>
            </a:r>
            <a:r>
              <a:rPr lang="en-GB" dirty="0"/>
              <a:t> rocks and the presence of the bird. Birds can appear on vases without carrying any profound meaning, but they can often be interpreted as ill-omened, an indication of doom in the offing.’ p.167.</a:t>
            </a:r>
          </a:p>
          <a:p>
            <a:endParaRPr lang="en-GB" dirty="0"/>
          </a:p>
          <a:p>
            <a:r>
              <a:rPr lang="en-GB" sz="1800" dirty="0">
                <a:effectLst/>
                <a:latin typeface="Calibri" panose="020F0502020204030204" pitchFamily="34" charset="0"/>
                <a:ea typeface="Calibri" panose="020F0502020204030204" pitchFamily="34" charset="0"/>
                <a:cs typeface="Times New Roman" panose="02020603050405020304" pitchFamily="18" charset="0"/>
              </a:rPr>
              <a:t>Woodford, Susan, 1994, ‘Palamedes Seeks Revenge’,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Journal of Hellenic Studies</a:t>
            </a:r>
            <a:r>
              <a:rPr lang="en-GB" sz="1800" dirty="0">
                <a:effectLst/>
                <a:latin typeface="Calibri" panose="020F0502020204030204" pitchFamily="34" charset="0"/>
                <a:ea typeface="Calibri" panose="020F0502020204030204" pitchFamily="34" charset="0"/>
                <a:cs typeface="Times New Roman" panose="02020603050405020304" pitchFamily="18" charset="0"/>
              </a:rPr>
              <a:t>, 114, pp. 164-169.</a:t>
            </a:r>
          </a:p>
          <a:p>
            <a:endParaRPr lang="en-GB" dirty="0">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See a larger image on the next slide.</a:t>
            </a:r>
          </a:p>
        </p:txBody>
      </p:sp>
      <p:pic>
        <p:nvPicPr>
          <p:cNvPr id="5" name="Picture 4">
            <a:extLst>
              <a:ext uri="{FF2B5EF4-FFF2-40B4-BE49-F238E27FC236}">
                <a16:creationId xmlns:a16="http://schemas.microsoft.com/office/drawing/2014/main" id="{967B9D72-4CBE-220F-A679-84AC0E2553AB}"/>
              </a:ext>
            </a:extLst>
          </p:cNvPr>
          <p:cNvPicPr>
            <a:picLocks noChangeAspect="1"/>
          </p:cNvPicPr>
          <p:nvPr/>
        </p:nvPicPr>
        <p:blipFill rotWithShape="1">
          <a:blip r:embed="rId3">
            <a:extLst>
              <a:ext uri="{28A0092B-C50C-407E-A947-70E740481C1C}">
                <a14:useLocalDpi xmlns:a14="http://schemas.microsoft.com/office/drawing/2010/main" val="0"/>
              </a:ext>
            </a:extLst>
          </a:blip>
          <a:srcRect l="34142" t="8031" r="30000" b="7802"/>
          <a:stretch/>
        </p:blipFill>
        <p:spPr>
          <a:xfrm>
            <a:off x="371421" y="542933"/>
            <a:ext cx="4371703" cy="5772133"/>
          </a:xfrm>
          <a:prstGeom prst="rect">
            <a:avLst/>
          </a:prstGeom>
        </p:spPr>
      </p:pic>
    </p:spTree>
    <p:extLst>
      <p:ext uri="{BB962C8B-B14F-4D97-AF65-F5344CB8AC3E}">
        <p14:creationId xmlns:p14="http://schemas.microsoft.com/office/powerpoint/2010/main" val="30961245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741283-9403-BE5E-9FDA-15CAF6F338EC}"/>
              </a:ext>
            </a:extLst>
          </p:cNvPr>
          <p:cNvSpPr txBox="1"/>
          <p:nvPr/>
        </p:nvSpPr>
        <p:spPr>
          <a:xfrm>
            <a:off x="9354312" y="5577840"/>
            <a:ext cx="2615184" cy="1200329"/>
          </a:xfrm>
          <a:prstGeom prst="rect">
            <a:avLst/>
          </a:prstGeom>
          <a:noFill/>
        </p:spPr>
        <p:txBody>
          <a:bodyPr wrap="square" rtlCol="0">
            <a:spAutoFit/>
          </a:bodyPr>
          <a:lstStyle/>
          <a:p>
            <a:r>
              <a:rPr lang="en-GB" dirty="0"/>
              <a:t>Attic black-figure amphora, c.510-500BCE.</a:t>
            </a:r>
          </a:p>
          <a:p>
            <a:r>
              <a:rPr lang="en-GB" b="0" i="0" dirty="0">
                <a:solidFill>
                  <a:srgbClr val="000000"/>
                </a:solidFill>
                <a:effectLst/>
              </a:rPr>
              <a:t>British Museum 1848,0619.2.</a:t>
            </a:r>
          </a:p>
        </p:txBody>
      </p:sp>
      <p:pic>
        <p:nvPicPr>
          <p:cNvPr id="4" name="Picture 3">
            <a:extLst>
              <a:ext uri="{FF2B5EF4-FFF2-40B4-BE49-F238E27FC236}">
                <a16:creationId xmlns:a16="http://schemas.microsoft.com/office/drawing/2014/main" id="{BFC94BE5-8ED8-0BCA-23AC-2F3C3998B796}"/>
              </a:ext>
            </a:extLst>
          </p:cNvPr>
          <p:cNvPicPr>
            <a:picLocks noChangeAspect="1"/>
          </p:cNvPicPr>
          <p:nvPr/>
        </p:nvPicPr>
        <p:blipFill rotWithShape="1">
          <a:blip r:embed="rId2">
            <a:extLst>
              <a:ext uri="{28A0092B-C50C-407E-A947-70E740481C1C}">
                <a14:useLocalDpi xmlns:a14="http://schemas.microsoft.com/office/drawing/2010/main" val="0"/>
              </a:ext>
            </a:extLst>
          </a:blip>
          <a:srcRect l="5607" t="7649" r="8077" b="3112"/>
          <a:stretch/>
        </p:blipFill>
        <p:spPr>
          <a:xfrm>
            <a:off x="0" y="0"/>
            <a:ext cx="5001768" cy="6846968"/>
          </a:xfrm>
          <a:prstGeom prst="rect">
            <a:avLst/>
          </a:prstGeom>
        </p:spPr>
      </p:pic>
      <p:pic>
        <p:nvPicPr>
          <p:cNvPr id="5" name="Picture 4">
            <a:extLst>
              <a:ext uri="{FF2B5EF4-FFF2-40B4-BE49-F238E27FC236}">
                <a16:creationId xmlns:a16="http://schemas.microsoft.com/office/drawing/2014/main" id="{693D15FB-B032-ADC2-79CF-E2D885366268}"/>
              </a:ext>
            </a:extLst>
          </p:cNvPr>
          <p:cNvPicPr>
            <a:picLocks noChangeAspect="1"/>
          </p:cNvPicPr>
          <p:nvPr/>
        </p:nvPicPr>
        <p:blipFill rotWithShape="1">
          <a:blip r:embed="rId2">
            <a:extLst>
              <a:ext uri="{28A0092B-C50C-407E-A947-70E740481C1C}">
                <a14:useLocalDpi xmlns:a14="http://schemas.microsoft.com/office/drawing/2010/main" val="0"/>
              </a:ext>
            </a:extLst>
          </a:blip>
          <a:srcRect l="18599" t="33844" r="19228" b="31476"/>
          <a:stretch/>
        </p:blipFill>
        <p:spPr>
          <a:xfrm>
            <a:off x="5370336" y="278320"/>
            <a:ext cx="6370560" cy="4705160"/>
          </a:xfrm>
          <a:prstGeom prst="rect">
            <a:avLst/>
          </a:prstGeom>
        </p:spPr>
      </p:pic>
    </p:spTree>
    <p:extLst>
      <p:ext uri="{BB962C8B-B14F-4D97-AF65-F5344CB8AC3E}">
        <p14:creationId xmlns:p14="http://schemas.microsoft.com/office/powerpoint/2010/main" val="611958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5230B-6F28-2B41-EDAF-8E6B41DAA5A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FB2FFD-569D-3B49-1F82-1BF3B173EFF0}"/>
              </a:ext>
            </a:extLst>
          </p:cNvPr>
          <p:cNvSpPr>
            <a:spLocks noGrp="1"/>
          </p:cNvSpPr>
          <p:nvPr>
            <p:ph idx="1"/>
          </p:nvPr>
        </p:nvSpPr>
        <p:spPr>
          <a:xfrm>
            <a:off x="838200" y="1123405"/>
            <a:ext cx="10515600" cy="4234952"/>
          </a:xfrm>
        </p:spPr>
        <p:txBody>
          <a:bodyPr/>
          <a:lstStyle/>
          <a:p>
            <a:pPr marL="0" indent="0">
              <a:buNone/>
            </a:pPr>
            <a:r>
              <a:rPr lang="en-GB" dirty="0"/>
              <a:t>The following slides show the outside of the Palamedes cup.</a:t>
            </a:r>
          </a:p>
          <a:p>
            <a:pPr marL="0" indent="0">
              <a:buNone/>
            </a:pPr>
            <a:endParaRPr lang="en-GB" dirty="0"/>
          </a:p>
          <a:p>
            <a:pPr marL="0" indent="0">
              <a:buNone/>
            </a:pPr>
            <a:r>
              <a:rPr lang="en-GB" dirty="0"/>
              <a:t>The scene depicted is most likely a </a:t>
            </a:r>
            <a:r>
              <a:rPr lang="en-GB" i="1" dirty="0" err="1"/>
              <a:t>dokimasia</a:t>
            </a:r>
            <a:r>
              <a:rPr lang="en-GB" dirty="0"/>
              <a:t>, a review of the cavalry. Men present themselves and their horses </a:t>
            </a:r>
            <a:r>
              <a:rPr lang="en-GB" dirty="0" err="1"/>
              <a:t>whlie</a:t>
            </a:r>
            <a:r>
              <a:rPr lang="en-GB" dirty="0"/>
              <a:t> a man stands with a tablet making notes.</a:t>
            </a:r>
          </a:p>
          <a:p>
            <a:pPr marL="0" indent="0">
              <a:buNone/>
            </a:pPr>
            <a:r>
              <a:rPr lang="en-GB" dirty="0"/>
              <a:t>The circular shape of the cup presents a very suitable surface for showing a line of horses and men curving around the round shape.</a:t>
            </a:r>
          </a:p>
        </p:txBody>
      </p:sp>
    </p:spTree>
    <p:extLst>
      <p:ext uri="{BB962C8B-B14F-4D97-AF65-F5344CB8AC3E}">
        <p14:creationId xmlns:p14="http://schemas.microsoft.com/office/powerpoint/2010/main" val="42085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ED856-BF1A-D12E-9F81-A5A5DD192D6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E6162AE-C244-7603-D8C8-CA821EA2D5C8}"/>
              </a:ext>
            </a:extLst>
          </p:cNvPr>
          <p:cNvPicPr>
            <a:picLocks noChangeAspect="1"/>
          </p:cNvPicPr>
          <p:nvPr/>
        </p:nvPicPr>
        <p:blipFill rotWithShape="1">
          <a:blip r:embed="rId2">
            <a:extLst>
              <a:ext uri="{28A0092B-C50C-407E-A947-70E740481C1C}">
                <a14:useLocalDpi xmlns:a14="http://schemas.microsoft.com/office/drawing/2010/main" val="0"/>
              </a:ext>
            </a:extLst>
          </a:blip>
          <a:srcRect t="11936"/>
          <a:stretch/>
        </p:blipFill>
        <p:spPr>
          <a:xfrm>
            <a:off x="552995" y="191597"/>
            <a:ext cx="11086011" cy="6416991"/>
          </a:xfrm>
          <a:prstGeom prst="rect">
            <a:avLst/>
          </a:prstGeom>
        </p:spPr>
      </p:pic>
      <p:sp>
        <p:nvSpPr>
          <p:cNvPr id="8" name="TextBox 7">
            <a:extLst>
              <a:ext uri="{FF2B5EF4-FFF2-40B4-BE49-F238E27FC236}">
                <a16:creationId xmlns:a16="http://schemas.microsoft.com/office/drawing/2014/main" id="{40229CA8-73E4-A3DC-567E-007FF1578E23}"/>
              </a:ext>
            </a:extLst>
          </p:cNvPr>
          <p:cNvSpPr txBox="1"/>
          <p:nvPr/>
        </p:nvSpPr>
        <p:spPr>
          <a:xfrm>
            <a:off x="792480" y="252437"/>
            <a:ext cx="6096000" cy="1200329"/>
          </a:xfrm>
          <a:prstGeom prst="rect">
            <a:avLst/>
          </a:prstGeom>
          <a:noFill/>
        </p:spPr>
        <p:txBody>
          <a:bodyPr wrap="square">
            <a:spAutoFit/>
          </a:bodyPr>
          <a:lstStyle/>
          <a:p>
            <a:r>
              <a:rPr lang="en-GB" dirty="0"/>
              <a:t>Palamedes cup, red-figure, late 6</a:t>
            </a:r>
            <a:r>
              <a:rPr lang="en-GB" baseline="30000" dirty="0"/>
              <a:t>th</a:t>
            </a:r>
            <a:r>
              <a:rPr lang="en-GB" dirty="0"/>
              <a:t> century.</a:t>
            </a:r>
          </a:p>
          <a:p>
            <a:r>
              <a:rPr lang="en-GB" dirty="0"/>
              <a:t>Exterior.</a:t>
            </a:r>
          </a:p>
          <a:p>
            <a:r>
              <a:rPr lang="en-GB" dirty="0"/>
              <a:t>Cahn Gallery, 133.</a:t>
            </a:r>
          </a:p>
          <a:p>
            <a:r>
              <a:rPr lang="en-GB" sz="1800" i="1" dirty="0">
                <a:effectLst/>
                <a:ea typeface="Calibri" panose="020F0502020204030204" pitchFamily="34" charset="0"/>
                <a:cs typeface="Times New Roman" panose="02020603050405020304" pitchFamily="18" charset="0"/>
              </a:rPr>
              <a:t>ARV</a:t>
            </a:r>
            <a:r>
              <a:rPr lang="en-GB" sz="1800" baseline="30000" dirty="0">
                <a:effectLst/>
                <a:ea typeface="Calibri" panose="020F0502020204030204" pitchFamily="34" charset="0"/>
                <a:cs typeface="Times New Roman" panose="02020603050405020304" pitchFamily="18" charset="0"/>
              </a:rPr>
              <a:t>2</a:t>
            </a:r>
            <a:r>
              <a:rPr lang="en-GB" sz="1800" dirty="0">
                <a:effectLst/>
                <a:ea typeface="Calibri" panose="020F0502020204030204" pitchFamily="34" charset="0"/>
                <a:cs typeface="Times New Roman" panose="02020603050405020304" pitchFamily="18" charset="0"/>
              </a:rPr>
              <a:t> 1626.115, 1708.</a:t>
            </a:r>
            <a:endParaRPr lang="en-GB" dirty="0"/>
          </a:p>
        </p:txBody>
      </p:sp>
    </p:spTree>
    <p:extLst>
      <p:ext uri="{BB962C8B-B14F-4D97-AF65-F5344CB8AC3E}">
        <p14:creationId xmlns:p14="http://schemas.microsoft.com/office/powerpoint/2010/main" val="38810646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2FA35-916E-1601-AFE2-71EEC3915C6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E1E26FE-0181-BDFE-2E5B-64AFCA85E19C}"/>
              </a:ext>
            </a:extLst>
          </p:cNvPr>
          <p:cNvPicPr>
            <a:picLocks noChangeAspect="1"/>
          </p:cNvPicPr>
          <p:nvPr/>
        </p:nvPicPr>
        <p:blipFill rotWithShape="1">
          <a:blip r:embed="rId2">
            <a:extLst>
              <a:ext uri="{28A0092B-C50C-407E-A947-70E740481C1C}">
                <a14:useLocalDpi xmlns:a14="http://schemas.microsoft.com/office/drawing/2010/main" val="0"/>
              </a:ext>
            </a:extLst>
          </a:blip>
          <a:srcRect t="16127"/>
          <a:stretch/>
        </p:blipFill>
        <p:spPr>
          <a:xfrm>
            <a:off x="659607" y="0"/>
            <a:ext cx="10872787" cy="5752011"/>
          </a:xfrm>
          <a:prstGeom prst="rect">
            <a:avLst/>
          </a:prstGeom>
        </p:spPr>
      </p:pic>
    </p:spTree>
    <p:extLst>
      <p:ext uri="{BB962C8B-B14F-4D97-AF65-F5344CB8AC3E}">
        <p14:creationId xmlns:p14="http://schemas.microsoft.com/office/powerpoint/2010/main" val="10566543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A461E-3982-9083-C6C8-A5F28ECF9588}"/>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3B5311C-6CA1-C9DD-2458-19185D9945D8}"/>
              </a:ext>
            </a:extLst>
          </p:cNvPr>
          <p:cNvPicPr>
            <a:picLocks noGrp="1" noChangeAspect="1"/>
          </p:cNvPicPr>
          <p:nvPr>
            <p:ph idx="1"/>
          </p:nvPr>
        </p:nvPicPr>
        <p:blipFill>
          <a:blip r:embed="rId2"/>
          <a:stretch>
            <a:fillRect/>
          </a:stretch>
        </p:blipFill>
        <p:spPr>
          <a:xfrm>
            <a:off x="4902927" y="223581"/>
            <a:ext cx="6893770" cy="5934369"/>
          </a:xfrm>
        </p:spPr>
      </p:pic>
      <p:pic>
        <p:nvPicPr>
          <p:cNvPr id="7" name="Picture 6">
            <a:extLst>
              <a:ext uri="{FF2B5EF4-FFF2-40B4-BE49-F238E27FC236}">
                <a16:creationId xmlns:a16="http://schemas.microsoft.com/office/drawing/2014/main" id="{510E66A8-1388-667B-6E70-20FE1D794380}"/>
              </a:ext>
            </a:extLst>
          </p:cNvPr>
          <p:cNvPicPr>
            <a:picLocks noChangeAspect="1"/>
          </p:cNvPicPr>
          <p:nvPr/>
        </p:nvPicPr>
        <p:blipFill>
          <a:blip r:embed="rId3"/>
          <a:stretch>
            <a:fillRect/>
          </a:stretch>
        </p:blipFill>
        <p:spPr>
          <a:xfrm>
            <a:off x="217721" y="223580"/>
            <a:ext cx="4330696" cy="4508961"/>
          </a:xfrm>
          <a:prstGeom prst="rect">
            <a:avLst/>
          </a:prstGeom>
        </p:spPr>
      </p:pic>
      <p:sp>
        <p:nvSpPr>
          <p:cNvPr id="2" name="TextBox 1">
            <a:extLst>
              <a:ext uri="{FF2B5EF4-FFF2-40B4-BE49-F238E27FC236}">
                <a16:creationId xmlns:a16="http://schemas.microsoft.com/office/drawing/2014/main" id="{FD51EB02-B868-5B59-94AB-8733AE4F4734}"/>
              </a:ext>
            </a:extLst>
          </p:cNvPr>
          <p:cNvSpPr txBox="1"/>
          <p:nvPr/>
        </p:nvSpPr>
        <p:spPr>
          <a:xfrm>
            <a:off x="308213" y="5094402"/>
            <a:ext cx="6022914" cy="1692771"/>
          </a:xfrm>
          <a:prstGeom prst="rect">
            <a:avLst/>
          </a:prstGeom>
          <a:noFill/>
        </p:spPr>
        <p:txBody>
          <a:bodyPr wrap="square">
            <a:spAutoFit/>
          </a:bodyPr>
          <a:lstStyle/>
          <a:p>
            <a:r>
              <a:rPr lang="en-GB" dirty="0"/>
              <a:t>Palamedes cup, red-figure, late 6</a:t>
            </a:r>
            <a:r>
              <a:rPr lang="en-GB" baseline="30000" dirty="0"/>
              <a:t>th</a:t>
            </a:r>
            <a:r>
              <a:rPr lang="en-GB" dirty="0"/>
              <a:t> century.</a:t>
            </a:r>
          </a:p>
          <a:p>
            <a:r>
              <a:rPr lang="en-GB" dirty="0"/>
              <a:t>Exterior.</a:t>
            </a:r>
          </a:p>
          <a:p>
            <a:r>
              <a:rPr lang="en-GB" dirty="0"/>
              <a:t>Cahn Gallery, 133.</a:t>
            </a:r>
          </a:p>
          <a:p>
            <a:r>
              <a:rPr lang="en-GB" sz="1800" i="1" dirty="0">
                <a:effectLst/>
                <a:ea typeface="Calibri" panose="020F0502020204030204" pitchFamily="34" charset="0"/>
                <a:cs typeface="Times New Roman" panose="02020603050405020304" pitchFamily="18" charset="0"/>
              </a:rPr>
              <a:t>ARV</a:t>
            </a:r>
            <a:r>
              <a:rPr lang="en-GB" sz="1800" baseline="30000" dirty="0">
                <a:effectLst/>
                <a:ea typeface="Calibri" panose="020F0502020204030204" pitchFamily="34" charset="0"/>
                <a:cs typeface="Times New Roman" panose="02020603050405020304" pitchFamily="18" charset="0"/>
              </a:rPr>
              <a:t>2</a:t>
            </a:r>
            <a:r>
              <a:rPr lang="en-GB" sz="1800" dirty="0">
                <a:effectLst/>
                <a:ea typeface="Calibri" panose="020F0502020204030204" pitchFamily="34" charset="0"/>
                <a:cs typeface="Times New Roman" panose="02020603050405020304" pitchFamily="18" charset="0"/>
              </a:rPr>
              <a:t> 1626.115, 1708.</a:t>
            </a:r>
          </a:p>
          <a:p>
            <a:r>
              <a:rPr lang="en-GB" sz="1600" dirty="0">
                <a:ea typeface="Calibri" panose="020F0502020204030204" pitchFamily="34" charset="0"/>
                <a:cs typeface="Times New Roman" panose="02020603050405020304" pitchFamily="18" charset="0"/>
              </a:rPr>
              <a:t>Photos from </a:t>
            </a:r>
            <a:r>
              <a:rPr lang="en-GB" sz="1600" kern="0" dirty="0">
                <a:effectLst/>
                <a:ea typeface="Calibri" panose="020F0502020204030204" pitchFamily="34" charset="0"/>
                <a:cs typeface="Code2000"/>
              </a:rPr>
              <a:t>Cahn, Herbert A., 1973, </a:t>
            </a:r>
            <a:r>
              <a:rPr lang="en-GB" sz="1600" kern="0" dirty="0">
                <a:effectLst/>
                <a:ea typeface="Code2000"/>
                <a:cs typeface="Code2000"/>
              </a:rPr>
              <a:t>‘</a:t>
            </a:r>
            <a:r>
              <a:rPr lang="en-GB" sz="1600" kern="0" dirty="0">
                <a:effectLst/>
                <a:ea typeface="Calibri" panose="020F0502020204030204" pitchFamily="34" charset="0"/>
                <a:cs typeface="Code2000"/>
              </a:rPr>
              <a:t>DOKIMASIA</a:t>
            </a:r>
            <a:r>
              <a:rPr lang="en-GB" sz="1600" kern="0" dirty="0">
                <a:effectLst/>
                <a:ea typeface="Code2000"/>
                <a:cs typeface="Code2000"/>
              </a:rPr>
              <a:t>’</a:t>
            </a:r>
            <a:r>
              <a:rPr lang="en-GB" sz="1600" kern="0" dirty="0">
                <a:effectLst/>
                <a:ea typeface="Calibri" panose="020F0502020204030204" pitchFamily="34" charset="0"/>
                <a:cs typeface="Code2000"/>
              </a:rPr>
              <a:t>, </a:t>
            </a:r>
            <a:r>
              <a:rPr lang="en-GB" sz="1600" i="1" kern="0" dirty="0">
                <a:effectLst/>
                <a:ea typeface="Calibri" panose="020F0502020204030204" pitchFamily="34" charset="0"/>
                <a:cs typeface="Code2000"/>
              </a:rPr>
              <a:t>Revue </a:t>
            </a:r>
            <a:r>
              <a:rPr lang="en-GB" sz="1600" i="1" kern="0" dirty="0" err="1">
                <a:effectLst/>
                <a:ea typeface="Calibri" panose="020F0502020204030204" pitchFamily="34" charset="0"/>
                <a:cs typeface="Code2000"/>
              </a:rPr>
              <a:t>Arch</a:t>
            </a:r>
            <a:r>
              <a:rPr lang="en-GB" sz="1600" i="1" kern="0" dirty="0" err="1">
                <a:effectLst/>
                <a:ea typeface="Code2000"/>
                <a:cs typeface="Code2000"/>
              </a:rPr>
              <a:t>é</a:t>
            </a:r>
            <a:r>
              <a:rPr lang="en-GB" sz="1600" i="1" kern="0" dirty="0" err="1">
                <a:effectLst/>
                <a:ea typeface="Calibri" panose="020F0502020204030204" pitchFamily="34" charset="0"/>
                <a:cs typeface="Code2000"/>
              </a:rPr>
              <a:t>ologique</a:t>
            </a:r>
            <a:r>
              <a:rPr lang="en-GB" sz="1600" kern="0" dirty="0">
                <a:effectLst/>
                <a:ea typeface="Calibri" panose="020F0502020204030204" pitchFamily="34" charset="0"/>
                <a:cs typeface="Code2000"/>
              </a:rPr>
              <a:t>, Nouvelle S</a:t>
            </a:r>
            <a:r>
              <a:rPr lang="en-GB" sz="1600" kern="0" dirty="0">
                <a:effectLst/>
                <a:ea typeface="Code2000"/>
                <a:cs typeface="Code2000"/>
              </a:rPr>
              <a:t>é</a:t>
            </a:r>
            <a:r>
              <a:rPr lang="en-GB" sz="1600" kern="0" dirty="0">
                <a:effectLst/>
                <a:ea typeface="Calibri" panose="020F0502020204030204" pitchFamily="34" charset="0"/>
                <a:cs typeface="Code2000"/>
              </a:rPr>
              <a:t>rie, Fasc. 1, pp. 3-22.</a:t>
            </a:r>
            <a:endParaRPr lang="en-GB" sz="1600" kern="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41757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0C3C8-2657-AF01-A558-AD354C7FB74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B06133D-59D5-DA4F-F33C-BE4E7D482474}"/>
              </a:ext>
            </a:extLst>
          </p:cNvPr>
          <p:cNvPicPr>
            <a:picLocks noChangeAspect="1"/>
          </p:cNvPicPr>
          <p:nvPr/>
        </p:nvPicPr>
        <p:blipFill>
          <a:blip r:embed="rId2"/>
          <a:stretch>
            <a:fillRect/>
          </a:stretch>
        </p:blipFill>
        <p:spPr>
          <a:xfrm>
            <a:off x="123597" y="350601"/>
            <a:ext cx="5248053" cy="4029810"/>
          </a:xfrm>
          <a:prstGeom prst="rect">
            <a:avLst/>
          </a:prstGeom>
        </p:spPr>
      </p:pic>
      <p:pic>
        <p:nvPicPr>
          <p:cNvPr id="7" name="Picture 6">
            <a:extLst>
              <a:ext uri="{FF2B5EF4-FFF2-40B4-BE49-F238E27FC236}">
                <a16:creationId xmlns:a16="http://schemas.microsoft.com/office/drawing/2014/main" id="{CAC67F8B-4201-0EFD-14D7-B531DE2DBC29}"/>
              </a:ext>
            </a:extLst>
          </p:cNvPr>
          <p:cNvPicPr>
            <a:picLocks noChangeAspect="1"/>
          </p:cNvPicPr>
          <p:nvPr/>
        </p:nvPicPr>
        <p:blipFill>
          <a:blip r:embed="rId3"/>
          <a:stretch>
            <a:fillRect/>
          </a:stretch>
        </p:blipFill>
        <p:spPr>
          <a:xfrm>
            <a:off x="5335750" y="350601"/>
            <a:ext cx="6375736" cy="4029810"/>
          </a:xfrm>
          <a:prstGeom prst="rect">
            <a:avLst/>
          </a:prstGeom>
        </p:spPr>
      </p:pic>
      <p:sp>
        <p:nvSpPr>
          <p:cNvPr id="8" name="TextBox 7">
            <a:extLst>
              <a:ext uri="{FF2B5EF4-FFF2-40B4-BE49-F238E27FC236}">
                <a16:creationId xmlns:a16="http://schemas.microsoft.com/office/drawing/2014/main" id="{3D26E820-CBDD-98DB-0CFA-149DD2FD6D0C}"/>
              </a:ext>
            </a:extLst>
          </p:cNvPr>
          <p:cNvSpPr txBox="1"/>
          <p:nvPr/>
        </p:nvSpPr>
        <p:spPr>
          <a:xfrm>
            <a:off x="308213" y="5094402"/>
            <a:ext cx="6375736" cy="1692771"/>
          </a:xfrm>
          <a:prstGeom prst="rect">
            <a:avLst/>
          </a:prstGeom>
          <a:noFill/>
        </p:spPr>
        <p:txBody>
          <a:bodyPr wrap="square">
            <a:spAutoFit/>
          </a:bodyPr>
          <a:lstStyle/>
          <a:p>
            <a:r>
              <a:rPr lang="en-GB" dirty="0"/>
              <a:t>Palamedes cup, red-figure, late 6</a:t>
            </a:r>
            <a:r>
              <a:rPr lang="en-GB" baseline="30000" dirty="0"/>
              <a:t>th</a:t>
            </a:r>
            <a:r>
              <a:rPr lang="en-GB" dirty="0"/>
              <a:t> century.</a:t>
            </a:r>
          </a:p>
          <a:p>
            <a:r>
              <a:rPr lang="en-GB" dirty="0"/>
              <a:t>Exterior.</a:t>
            </a:r>
          </a:p>
          <a:p>
            <a:r>
              <a:rPr lang="en-GB" dirty="0"/>
              <a:t>Cahn Gallery, 133.</a:t>
            </a:r>
          </a:p>
          <a:p>
            <a:r>
              <a:rPr lang="en-GB" sz="1800" i="1" dirty="0">
                <a:effectLst/>
                <a:ea typeface="Calibri" panose="020F0502020204030204" pitchFamily="34" charset="0"/>
                <a:cs typeface="Times New Roman" panose="02020603050405020304" pitchFamily="18" charset="0"/>
              </a:rPr>
              <a:t>ARV</a:t>
            </a:r>
            <a:r>
              <a:rPr lang="en-GB" sz="1800" baseline="30000" dirty="0">
                <a:effectLst/>
                <a:ea typeface="Calibri" panose="020F0502020204030204" pitchFamily="34" charset="0"/>
                <a:cs typeface="Times New Roman" panose="02020603050405020304" pitchFamily="18" charset="0"/>
              </a:rPr>
              <a:t>2</a:t>
            </a:r>
            <a:r>
              <a:rPr lang="en-GB" sz="1800" dirty="0">
                <a:effectLst/>
                <a:ea typeface="Calibri" panose="020F0502020204030204" pitchFamily="34" charset="0"/>
                <a:cs typeface="Times New Roman" panose="02020603050405020304" pitchFamily="18" charset="0"/>
              </a:rPr>
              <a:t> 1626.115, 1708.</a:t>
            </a:r>
          </a:p>
          <a:p>
            <a:r>
              <a:rPr lang="en-GB" sz="1600" dirty="0">
                <a:ea typeface="Calibri" panose="020F0502020204030204" pitchFamily="34" charset="0"/>
                <a:cs typeface="Times New Roman" panose="02020603050405020304" pitchFamily="18" charset="0"/>
              </a:rPr>
              <a:t>Photos from </a:t>
            </a:r>
            <a:r>
              <a:rPr lang="en-GB" sz="1600" kern="0" dirty="0">
                <a:effectLst/>
                <a:ea typeface="Calibri" panose="020F0502020204030204" pitchFamily="34" charset="0"/>
                <a:cs typeface="Code2000"/>
              </a:rPr>
              <a:t>Cahn, Herbert A., 1973, </a:t>
            </a:r>
            <a:r>
              <a:rPr lang="en-GB" sz="1600" kern="0" dirty="0">
                <a:effectLst/>
                <a:ea typeface="Code2000"/>
                <a:cs typeface="Code2000"/>
              </a:rPr>
              <a:t>‘</a:t>
            </a:r>
            <a:r>
              <a:rPr lang="en-GB" sz="1600" kern="0" dirty="0">
                <a:effectLst/>
                <a:ea typeface="Calibri" panose="020F0502020204030204" pitchFamily="34" charset="0"/>
                <a:cs typeface="Code2000"/>
              </a:rPr>
              <a:t>DOKIMASIA</a:t>
            </a:r>
            <a:r>
              <a:rPr lang="en-GB" sz="1600" kern="0" dirty="0">
                <a:effectLst/>
                <a:ea typeface="Code2000"/>
                <a:cs typeface="Code2000"/>
              </a:rPr>
              <a:t>’</a:t>
            </a:r>
            <a:r>
              <a:rPr lang="en-GB" sz="1600" kern="0" dirty="0">
                <a:effectLst/>
                <a:ea typeface="Calibri" panose="020F0502020204030204" pitchFamily="34" charset="0"/>
                <a:cs typeface="Code2000"/>
              </a:rPr>
              <a:t>, </a:t>
            </a:r>
            <a:r>
              <a:rPr lang="en-GB" sz="1600" i="1" kern="0" dirty="0">
                <a:effectLst/>
                <a:ea typeface="Calibri" panose="020F0502020204030204" pitchFamily="34" charset="0"/>
                <a:cs typeface="Code2000"/>
              </a:rPr>
              <a:t>Revue </a:t>
            </a:r>
            <a:r>
              <a:rPr lang="en-GB" sz="1600" i="1" kern="0" dirty="0" err="1">
                <a:effectLst/>
                <a:ea typeface="Calibri" panose="020F0502020204030204" pitchFamily="34" charset="0"/>
                <a:cs typeface="Code2000"/>
              </a:rPr>
              <a:t>Arch</a:t>
            </a:r>
            <a:r>
              <a:rPr lang="en-GB" sz="1600" i="1" kern="0" dirty="0" err="1">
                <a:effectLst/>
                <a:ea typeface="Code2000"/>
                <a:cs typeface="Code2000"/>
              </a:rPr>
              <a:t>é</a:t>
            </a:r>
            <a:r>
              <a:rPr lang="en-GB" sz="1600" i="1" kern="0" dirty="0" err="1">
                <a:effectLst/>
                <a:ea typeface="Calibri" panose="020F0502020204030204" pitchFamily="34" charset="0"/>
                <a:cs typeface="Code2000"/>
              </a:rPr>
              <a:t>ologique</a:t>
            </a:r>
            <a:r>
              <a:rPr lang="en-GB" sz="1600" kern="0" dirty="0">
                <a:effectLst/>
                <a:ea typeface="Calibri" panose="020F0502020204030204" pitchFamily="34" charset="0"/>
                <a:cs typeface="Code2000"/>
              </a:rPr>
              <a:t>, Nouvelle S</a:t>
            </a:r>
            <a:r>
              <a:rPr lang="en-GB" sz="1600" kern="0" dirty="0">
                <a:effectLst/>
                <a:ea typeface="Code2000"/>
                <a:cs typeface="Code2000"/>
              </a:rPr>
              <a:t>é</a:t>
            </a:r>
            <a:r>
              <a:rPr lang="en-GB" sz="1600" kern="0" dirty="0">
                <a:effectLst/>
                <a:ea typeface="Calibri" panose="020F0502020204030204" pitchFamily="34" charset="0"/>
                <a:cs typeface="Code2000"/>
              </a:rPr>
              <a:t>rie, Fasc. 1, pp. 3-22.</a:t>
            </a:r>
            <a:endParaRPr lang="en-GB" sz="1600" kern="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0530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37D88-0359-25D7-33F8-014FE350D25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70B297-E033-7E44-DD13-3034C2F19A28}"/>
              </a:ext>
            </a:extLst>
          </p:cNvPr>
          <p:cNvSpPr>
            <a:spLocks noGrp="1"/>
          </p:cNvSpPr>
          <p:nvPr>
            <p:ph idx="1"/>
          </p:nvPr>
        </p:nvSpPr>
        <p:spPr>
          <a:xfrm>
            <a:off x="838200" y="528048"/>
            <a:ext cx="10515600" cy="5811792"/>
          </a:xfrm>
        </p:spPr>
        <p:txBody>
          <a:bodyPr>
            <a:normAutofit/>
          </a:bodyPr>
          <a:lstStyle/>
          <a:p>
            <a:pPr marL="0" indent="0">
              <a:buNone/>
            </a:pPr>
            <a:r>
              <a:rPr lang="en-GB" b="0" i="1" dirty="0">
                <a:solidFill>
                  <a:srgbClr val="000000"/>
                </a:solidFill>
                <a:effectLst/>
              </a:rPr>
              <a:t>Aristotle describes the </a:t>
            </a:r>
            <a:r>
              <a:rPr lang="en-GB" b="0" i="1" dirty="0" err="1">
                <a:solidFill>
                  <a:srgbClr val="000000"/>
                </a:solidFill>
                <a:effectLst/>
              </a:rPr>
              <a:t>dokimasia</a:t>
            </a:r>
            <a:r>
              <a:rPr lang="en-GB" b="0" i="1" dirty="0">
                <a:solidFill>
                  <a:srgbClr val="000000"/>
                </a:solidFill>
                <a:effectLst/>
              </a:rPr>
              <a:t>, the inspection that we likely see depicted on th</a:t>
            </a:r>
            <a:r>
              <a:rPr lang="en-GB" i="1" dirty="0">
                <a:solidFill>
                  <a:srgbClr val="000000"/>
                </a:solidFill>
              </a:rPr>
              <a:t>e exterior of the cup:</a:t>
            </a:r>
            <a:endParaRPr lang="en-GB" b="0" i="1" dirty="0">
              <a:solidFill>
                <a:srgbClr val="000000"/>
              </a:solidFill>
              <a:effectLst/>
            </a:endParaRPr>
          </a:p>
          <a:p>
            <a:pPr marL="0" indent="0">
              <a:buNone/>
            </a:pPr>
            <a:endParaRPr lang="en-GB" dirty="0">
              <a:solidFill>
                <a:srgbClr val="000000"/>
              </a:solidFill>
            </a:endParaRPr>
          </a:p>
          <a:p>
            <a:pPr marL="0" indent="0">
              <a:buNone/>
            </a:pPr>
            <a:r>
              <a:rPr lang="en-GB" b="0" i="0" dirty="0">
                <a:solidFill>
                  <a:srgbClr val="000000"/>
                </a:solidFill>
                <a:effectLst/>
              </a:rPr>
              <a:t>The Boule also inspects the horses, and if anybody having a good horse keeps it in bad condition, it fines him the cost of the feed. Horses that cannot keep up with the squadron or will not stay in line but run off are branded on the jaw with the sign of a wheel, and a horse so treated has failed to pass the inspection.</a:t>
            </a:r>
          </a:p>
          <a:p>
            <a:pPr marL="0" indent="0">
              <a:buNone/>
            </a:pPr>
            <a:r>
              <a:rPr lang="en-GB" b="0" i="0" dirty="0">
                <a:solidFill>
                  <a:srgbClr val="000000"/>
                </a:solidFill>
                <a:effectLst/>
              </a:rPr>
              <a:t>It also inspects the mounted skirmishers, to see which it considers fit for fighting duty, and any that it votes to reject lose their horse and rank. It also inspects the foot-soldiers that fight in the ranks of the cavalry, and anyone it votes against is stopped from drawing his pay.</a:t>
            </a:r>
          </a:p>
          <a:p>
            <a:pPr marL="0" indent="0">
              <a:buNone/>
            </a:pPr>
            <a:r>
              <a:rPr lang="en-GB" dirty="0">
                <a:solidFill>
                  <a:srgbClr val="000000"/>
                </a:solidFill>
              </a:rPr>
              <a:t>Aristotle, </a:t>
            </a:r>
            <a:r>
              <a:rPr lang="en-GB" i="1" dirty="0">
                <a:solidFill>
                  <a:srgbClr val="000000"/>
                </a:solidFill>
              </a:rPr>
              <a:t>Constitution of the Athenians (</a:t>
            </a:r>
            <a:r>
              <a:rPr lang="en-GB" i="1" dirty="0" err="1">
                <a:solidFill>
                  <a:srgbClr val="000000"/>
                </a:solidFill>
              </a:rPr>
              <a:t>Ath.Pol</a:t>
            </a:r>
            <a:r>
              <a:rPr lang="en-GB" i="1" dirty="0">
                <a:solidFill>
                  <a:srgbClr val="000000"/>
                </a:solidFill>
              </a:rPr>
              <a:t>.)</a:t>
            </a:r>
            <a:r>
              <a:rPr lang="en-GB" dirty="0">
                <a:solidFill>
                  <a:srgbClr val="000000"/>
                </a:solidFill>
              </a:rPr>
              <a:t>, 49.1. (4</a:t>
            </a:r>
            <a:r>
              <a:rPr lang="en-GB" baseline="30000" dirty="0">
                <a:solidFill>
                  <a:srgbClr val="000000"/>
                </a:solidFill>
              </a:rPr>
              <a:t>th</a:t>
            </a:r>
            <a:r>
              <a:rPr lang="en-GB" dirty="0">
                <a:solidFill>
                  <a:srgbClr val="000000"/>
                </a:solidFill>
              </a:rPr>
              <a:t> Cent. BCE)</a:t>
            </a:r>
            <a:endParaRPr lang="en-GB" dirty="0"/>
          </a:p>
        </p:txBody>
      </p:sp>
    </p:spTree>
    <p:extLst>
      <p:ext uri="{BB962C8B-B14F-4D97-AF65-F5344CB8AC3E}">
        <p14:creationId xmlns:p14="http://schemas.microsoft.com/office/powerpoint/2010/main" val="13174876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E0FA4A-E632-5C28-8391-850D1231C80A}"/>
              </a:ext>
            </a:extLst>
          </p:cNvPr>
          <p:cNvSpPr txBox="1"/>
          <p:nvPr/>
        </p:nvSpPr>
        <p:spPr>
          <a:xfrm>
            <a:off x="113207" y="4806176"/>
            <a:ext cx="6609806" cy="2031325"/>
          </a:xfrm>
          <a:prstGeom prst="rect">
            <a:avLst/>
          </a:prstGeom>
          <a:noFill/>
        </p:spPr>
        <p:txBody>
          <a:bodyPr wrap="square">
            <a:spAutoFit/>
          </a:bodyPr>
          <a:lstStyle/>
          <a:p>
            <a:r>
              <a:rPr lang="en-GB" b="0" i="0" dirty="0">
                <a:solidFill>
                  <a:srgbClr val="000000"/>
                </a:solidFill>
                <a:effectLst/>
              </a:rPr>
              <a:t>This vase </a:t>
            </a:r>
            <a:r>
              <a:rPr lang="en-GB" dirty="0">
                <a:solidFill>
                  <a:srgbClr val="000000"/>
                </a:solidFill>
              </a:rPr>
              <a:t>was used as a style guide</a:t>
            </a:r>
          </a:p>
          <a:p>
            <a:r>
              <a:rPr lang="en-GB" dirty="0">
                <a:solidFill>
                  <a:srgbClr val="000000"/>
                </a:solidFill>
              </a:rPr>
              <a:t>for the cranes that appear before</a:t>
            </a:r>
          </a:p>
          <a:p>
            <a:r>
              <a:rPr lang="en-GB" dirty="0">
                <a:solidFill>
                  <a:srgbClr val="000000"/>
                </a:solidFill>
              </a:rPr>
              <a:t>Palamedes.</a:t>
            </a:r>
            <a:endParaRPr lang="en-GB" b="0" i="0" dirty="0">
              <a:solidFill>
                <a:srgbClr val="000000"/>
              </a:solidFill>
              <a:effectLst/>
            </a:endParaRPr>
          </a:p>
          <a:p>
            <a:r>
              <a:rPr lang="en-GB" b="0" i="0" dirty="0">
                <a:solidFill>
                  <a:srgbClr val="000000"/>
                </a:solidFill>
                <a:effectLst/>
              </a:rPr>
              <a:t>Black-figure amphora, c.540BCE.</a:t>
            </a:r>
          </a:p>
          <a:p>
            <a:r>
              <a:rPr lang="en-GB" b="0" i="0" dirty="0">
                <a:solidFill>
                  <a:srgbClr val="000000"/>
                </a:solidFill>
                <a:effectLst/>
              </a:rPr>
              <a:t>Heracles slaying the Stymphalian birds</a:t>
            </a:r>
          </a:p>
          <a:p>
            <a:r>
              <a:rPr lang="en-GB" b="0" i="0" dirty="0">
                <a:solidFill>
                  <a:srgbClr val="000000"/>
                </a:solidFill>
                <a:effectLst/>
              </a:rPr>
              <a:t>British Museum 1843,1103.40</a:t>
            </a:r>
            <a:endParaRPr lang="en-GB" dirty="0"/>
          </a:p>
          <a:p>
            <a:r>
              <a:rPr lang="en-GB" dirty="0">
                <a:hlinkClick r:id="rId2"/>
              </a:rPr>
              <a:t>https://www.britishmuseum.org/collection/object/G_1843-1103-40 </a:t>
            </a:r>
            <a:endParaRPr lang="en-GB" dirty="0"/>
          </a:p>
        </p:txBody>
      </p:sp>
      <p:pic>
        <p:nvPicPr>
          <p:cNvPr id="5" name="Picture 4">
            <a:extLst>
              <a:ext uri="{FF2B5EF4-FFF2-40B4-BE49-F238E27FC236}">
                <a16:creationId xmlns:a16="http://schemas.microsoft.com/office/drawing/2014/main" id="{50B8769F-B098-B765-C5CD-536FC477D425}"/>
              </a:ext>
            </a:extLst>
          </p:cNvPr>
          <p:cNvPicPr>
            <a:picLocks noChangeAspect="1"/>
          </p:cNvPicPr>
          <p:nvPr/>
        </p:nvPicPr>
        <p:blipFill rotWithShape="1">
          <a:blip r:embed="rId3">
            <a:extLst>
              <a:ext uri="{28A0092B-C50C-407E-A947-70E740481C1C}">
                <a14:useLocalDpi xmlns:a14="http://schemas.microsoft.com/office/drawing/2010/main" val="0"/>
              </a:ext>
            </a:extLst>
          </a:blip>
          <a:srcRect l="16440" r="18233"/>
          <a:stretch/>
        </p:blipFill>
        <p:spPr>
          <a:xfrm>
            <a:off x="4258492" y="0"/>
            <a:ext cx="7933508" cy="6162675"/>
          </a:xfrm>
          <a:prstGeom prst="rect">
            <a:avLst/>
          </a:prstGeom>
        </p:spPr>
      </p:pic>
    </p:spTree>
    <p:extLst>
      <p:ext uri="{BB962C8B-B14F-4D97-AF65-F5344CB8AC3E}">
        <p14:creationId xmlns:p14="http://schemas.microsoft.com/office/powerpoint/2010/main" val="67619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D91B1-FA0A-F89E-C5F8-E672C27A35C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F383EB1-E908-0E1B-A106-797B4F2BBE76}"/>
              </a:ext>
            </a:extLst>
          </p:cNvPr>
          <p:cNvPicPr>
            <a:picLocks noChangeAspect="1"/>
          </p:cNvPicPr>
          <p:nvPr/>
        </p:nvPicPr>
        <p:blipFill rotWithShape="1">
          <a:blip r:embed="rId2">
            <a:extLst>
              <a:ext uri="{28A0092B-C50C-407E-A947-70E740481C1C}">
                <a14:useLocalDpi xmlns:a14="http://schemas.microsoft.com/office/drawing/2010/main" val="0"/>
              </a:ext>
            </a:extLst>
          </a:blip>
          <a:srcRect l="31837" t="30603" r="32598" b="28635"/>
          <a:stretch/>
        </p:blipFill>
        <p:spPr>
          <a:xfrm>
            <a:off x="2599509" y="0"/>
            <a:ext cx="6992983" cy="6864672"/>
          </a:xfrm>
          <a:prstGeom prst="rect">
            <a:avLst/>
          </a:prstGeom>
        </p:spPr>
      </p:pic>
      <p:sp>
        <p:nvSpPr>
          <p:cNvPr id="6" name="TextBox 5">
            <a:extLst>
              <a:ext uri="{FF2B5EF4-FFF2-40B4-BE49-F238E27FC236}">
                <a16:creationId xmlns:a16="http://schemas.microsoft.com/office/drawing/2014/main" id="{11E17593-FDE8-859B-F721-D6ABB6D2B01F}"/>
              </a:ext>
            </a:extLst>
          </p:cNvPr>
          <p:cNvSpPr txBox="1"/>
          <p:nvPr/>
        </p:nvSpPr>
        <p:spPr>
          <a:xfrm>
            <a:off x="10049691" y="5277401"/>
            <a:ext cx="1950720" cy="1477328"/>
          </a:xfrm>
          <a:prstGeom prst="rect">
            <a:avLst/>
          </a:prstGeom>
          <a:noFill/>
        </p:spPr>
        <p:txBody>
          <a:bodyPr wrap="square" rtlCol="0">
            <a:spAutoFit/>
          </a:bodyPr>
          <a:lstStyle/>
          <a:p>
            <a:r>
              <a:rPr lang="en-GB" dirty="0"/>
              <a:t>Palamedes cup, red-figure, late 6</a:t>
            </a:r>
            <a:r>
              <a:rPr lang="en-GB" baseline="30000" dirty="0"/>
              <a:t>th</a:t>
            </a:r>
            <a:r>
              <a:rPr lang="en-GB" dirty="0"/>
              <a:t> century.</a:t>
            </a:r>
          </a:p>
          <a:p>
            <a:r>
              <a:rPr lang="en-GB" dirty="0"/>
              <a:t>Cahn Gallery, 133</a:t>
            </a:r>
          </a:p>
          <a:p>
            <a:endParaRPr lang="en-GB" dirty="0"/>
          </a:p>
        </p:txBody>
      </p:sp>
    </p:spTree>
    <p:extLst>
      <p:ext uri="{BB962C8B-B14F-4D97-AF65-F5344CB8AC3E}">
        <p14:creationId xmlns:p14="http://schemas.microsoft.com/office/powerpoint/2010/main" val="3582859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0A6050-46C9-8C1B-0F14-9E3FF115C335}"/>
              </a:ext>
            </a:extLst>
          </p:cNvPr>
          <p:cNvSpPr txBox="1"/>
          <p:nvPr/>
        </p:nvSpPr>
        <p:spPr>
          <a:xfrm>
            <a:off x="757646" y="4302034"/>
            <a:ext cx="10093234" cy="2308324"/>
          </a:xfrm>
          <a:prstGeom prst="rect">
            <a:avLst/>
          </a:prstGeom>
          <a:noFill/>
        </p:spPr>
        <p:txBody>
          <a:bodyPr wrap="square" rtlCol="0">
            <a:spAutoFit/>
          </a:bodyPr>
          <a:lstStyle/>
          <a:p>
            <a:r>
              <a:rPr lang="en-GB" dirty="0"/>
              <a:t>This PowerPoint was created by Dr Sonya Nevin of the Panoply Vase Animation Project.</a:t>
            </a:r>
          </a:p>
          <a:p>
            <a:r>
              <a:rPr lang="en-GB" dirty="0"/>
              <a:t>It supports the animation </a:t>
            </a:r>
            <a:r>
              <a:rPr lang="en-GB" i="1" dirty="0"/>
              <a:t>Palamedes. Games Master</a:t>
            </a:r>
            <a:r>
              <a:rPr lang="en-GB" dirty="0"/>
              <a:t>: </a:t>
            </a:r>
            <a:r>
              <a:rPr lang="en-GB" dirty="0">
                <a:hlinkClick r:id="rId2"/>
              </a:rPr>
              <a:t>www.panoply.org.uk/palamedes-games-master</a:t>
            </a:r>
            <a:endParaRPr lang="en-GB" dirty="0"/>
          </a:p>
          <a:p>
            <a:r>
              <a:rPr lang="en-GB" i="1" dirty="0"/>
              <a:t>Palamedes. Games Master </a:t>
            </a:r>
            <a:r>
              <a:rPr lang="en-GB" dirty="0"/>
              <a:t>was made as part of the </a:t>
            </a:r>
            <a:r>
              <a:rPr lang="en-GB" i="1" dirty="0"/>
              <a:t>Locus Ludi </a:t>
            </a:r>
            <a:r>
              <a:rPr lang="en-GB" dirty="0"/>
              <a:t>project: </a:t>
            </a:r>
            <a:r>
              <a:rPr lang="en-GB" dirty="0">
                <a:hlinkClick r:id="rId3"/>
              </a:rPr>
              <a:t>https://locusludi.ch/</a:t>
            </a:r>
            <a:endParaRPr lang="en-GB" dirty="0"/>
          </a:p>
          <a:p>
            <a:r>
              <a:rPr lang="en-GB" dirty="0"/>
              <a:t>Feel free to use it for educational purposes, including editing the PowerPoint and embedding the animation from YouTube.</a:t>
            </a:r>
          </a:p>
          <a:p>
            <a:r>
              <a:rPr lang="en-GB" dirty="0"/>
              <a:t>Please do not post the PowerPoint online.</a:t>
            </a:r>
          </a:p>
          <a:p>
            <a:r>
              <a:rPr lang="en-GB" dirty="0"/>
              <a:t>The PowerPoint can be downloaded from: </a:t>
            </a:r>
            <a:r>
              <a:rPr lang="en-GB" dirty="0">
                <a:hlinkClick r:id="rId2"/>
              </a:rPr>
              <a:t>www.panoply.org.uk/palamedes-games-master</a:t>
            </a:r>
            <a:endParaRPr lang="en-GB" dirty="0"/>
          </a:p>
          <a:p>
            <a:r>
              <a:rPr lang="en-GB" dirty="0"/>
              <a:t> </a:t>
            </a:r>
          </a:p>
        </p:txBody>
      </p:sp>
      <p:pic>
        <p:nvPicPr>
          <p:cNvPr id="4" name="Picture 3">
            <a:extLst>
              <a:ext uri="{FF2B5EF4-FFF2-40B4-BE49-F238E27FC236}">
                <a16:creationId xmlns:a16="http://schemas.microsoft.com/office/drawing/2014/main" id="{3D374C3C-577C-8697-56A6-E33B77D7D2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6276" y="400778"/>
            <a:ext cx="6279448" cy="3557267"/>
          </a:xfrm>
          <a:prstGeom prst="rect">
            <a:avLst/>
          </a:prstGeom>
        </p:spPr>
      </p:pic>
    </p:spTree>
    <p:extLst>
      <p:ext uri="{BB962C8B-B14F-4D97-AF65-F5344CB8AC3E}">
        <p14:creationId xmlns:p14="http://schemas.microsoft.com/office/powerpoint/2010/main" val="10542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30D91-56BD-BC12-A740-265541C734D0}"/>
              </a:ext>
            </a:extLst>
          </p:cNvPr>
          <p:cNvSpPr>
            <a:spLocks noGrp="1"/>
          </p:cNvSpPr>
          <p:nvPr>
            <p:ph type="title"/>
          </p:nvPr>
        </p:nvSpPr>
        <p:spPr/>
        <p:txBody>
          <a:bodyPr/>
          <a:lstStyle/>
          <a:p>
            <a:r>
              <a:rPr lang="en-GB" sz="2800" dirty="0">
                <a:solidFill>
                  <a:srgbClr val="000000"/>
                </a:solidFill>
                <a:effectLst/>
                <a:latin typeface="Calibri" panose="020F0502020204030204" pitchFamily="34" charset="0"/>
                <a:ea typeface="Calibri" panose="020F0502020204030204" pitchFamily="34" charset="0"/>
              </a:rPr>
              <a:t>About Palamedes:</a:t>
            </a:r>
            <a:br>
              <a:rPr lang="en-GB" sz="4400" dirty="0">
                <a:solidFill>
                  <a:srgbClr val="000000"/>
                </a:solidFill>
                <a:effectLst/>
                <a:latin typeface="Calibri" panose="020F0502020204030204" pitchFamily="34" charset="0"/>
                <a:ea typeface="Calibri" panose="020F0502020204030204" pitchFamily="34" charset="0"/>
              </a:rPr>
            </a:br>
            <a:endParaRPr lang="en-GB" dirty="0"/>
          </a:p>
        </p:txBody>
      </p:sp>
      <p:sp>
        <p:nvSpPr>
          <p:cNvPr id="3" name="Content Placeholder 2">
            <a:extLst>
              <a:ext uri="{FF2B5EF4-FFF2-40B4-BE49-F238E27FC236}">
                <a16:creationId xmlns:a16="http://schemas.microsoft.com/office/drawing/2014/main" id="{785A9B2D-4CF9-0F0D-30D7-2A7179129CC6}"/>
              </a:ext>
            </a:extLst>
          </p:cNvPr>
          <p:cNvSpPr>
            <a:spLocks noGrp="1"/>
          </p:cNvSpPr>
          <p:nvPr>
            <p:ph idx="1"/>
          </p:nvPr>
        </p:nvSpPr>
        <p:spPr>
          <a:xfrm>
            <a:off x="838200" y="1036311"/>
            <a:ext cx="10515600" cy="5456564"/>
          </a:xfrm>
        </p:spPr>
        <p:txBody>
          <a:bodyPr>
            <a:noAutofit/>
          </a:bodyPr>
          <a:lstStyle/>
          <a:p>
            <a:pPr marL="0" indent="0">
              <a:buNone/>
            </a:pPr>
            <a:r>
              <a:rPr lang="en-GB" sz="2600" dirty="0">
                <a:solidFill>
                  <a:srgbClr val="000000"/>
                </a:solidFill>
                <a:effectLst/>
                <a:latin typeface="Calibri" panose="020F0502020204030204" pitchFamily="34" charset="0"/>
                <a:ea typeface="Calibri" panose="020F0502020204030204" pitchFamily="34" charset="0"/>
              </a:rPr>
              <a:t>Palamedes was a Greek hero who fought in the Trojan War. His father was Nauplius, King of the island of Euboea, whom some say was the son of Poseidon, though others say Poseidon and Nauplius were his distant ancestors.</a:t>
            </a:r>
          </a:p>
          <a:p>
            <a:pPr marL="0" indent="0">
              <a:buNone/>
            </a:pPr>
            <a:endParaRPr lang="en-GB" sz="2600" dirty="0">
              <a:solidFill>
                <a:srgbClr val="000000"/>
              </a:solidFill>
              <a:effectLst/>
              <a:latin typeface="Calibri" panose="020F0502020204030204" pitchFamily="34" charset="0"/>
              <a:ea typeface="Calibri" panose="020F0502020204030204" pitchFamily="34" charset="0"/>
            </a:endParaRPr>
          </a:p>
          <a:p>
            <a:pPr marL="0" indent="0">
              <a:buNone/>
            </a:pPr>
            <a:r>
              <a:rPr lang="en-GB" sz="2600" dirty="0">
                <a:solidFill>
                  <a:srgbClr val="000000"/>
                </a:solidFill>
                <a:effectLst/>
                <a:latin typeface="Calibri" panose="020F0502020204030204" pitchFamily="34" charset="0"/>
                <a:ea typeface="Calibri" panose="020F0502020204030204" pitchFamily="34" charset="0"/>
              </a:rPr>
              <a:t>Palamedes was known for his great intellect. He was said to have invented many useful devices, such as alphabetic letters, mathematical symbols, the use of letters as number symbols, and the first Greek boardgame. His inventions developed civilisation by encouraging order. The Greek army whiled away their time with Palamedes’ game as they waited at Aulis to depart for Troy, and later through the long years of the Trojan War. The game was a helpful distraction, which reduced quarrelling and in-fighting within the army….  </a:t>
            </a:r>
          </a:p>
          <a:p>
            <a:endParaRPr lang="en-GB" dirty="0"/>
          </a:p>
        </p:txBody>
      </p:sp>
    </p:spTree>
    <p:extLst>
      <p:ext uri="{BB962C8B-B14F-4D97-AF65-F5344CB8AC3E}">
        <p14:creationId xmlns:p14="http://schemas.microsoft.com/office/powerpoint/2010/main" val="1060992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EA1D14-5931-CF0C-6226-4C2A0441357C}"/>
              </a:ext>
            </a:extLst>
          </p:cNvPr>
          <p:cNvSpPr>
            <a:spLocks noGrp="1"/>
          </p:cNvSpPr>
          <p:nvPr>
            <p:ph idx="1"/>
          </p:nvPr>
        </p:nvSpPr>
        <p:spPr>
          <a:xfrm>
            <a:off x="838200" y="1018903"/>
            <a:ext cx="10515600" cy="5158060"/>
          </a:xfrm>
        </p:spPr>
        <p:txBody>
          <a:bodyPr>
            <a:normAutofit fontScale="92500" lnSpcReduction="20000"/>
          </a:bodyPr>
          <a:lstStyle/>
          <a:p>
            <a:pPr marL="0" indent="0">
              <a:buNone/>
            </a:pPr>
            <a:r>
              <a:rPr lang="en-GB" sz="2800" dirty="0">
                <a:solidFill>
                  <a:srgbClr val="000000"/>
                </a:solidFill>
                <a:effectLst/>
                <a:latin typeface="Calibri" panose="020F0502020204030204" pitchFamily="34" charset="0"/>
                <a:ea typeface="Calibri" panose="020F0502020204030204" pitchFamily="34" charset="0"/>
              </a:rPr>
              <a:t>Palamedes himself nonetheless became a victim of in-fighting. An early story tells us that Palamedes became a terrible enemy of Odysseus, King of Ithaca. Odysseus was bound by an oath to join the mission to Troy, but he really didn’t wish to go. Odysseus pretended to be mad; Palamedes saw through his deception and revealed it, forcing Odysseus to leave his family and join the army.</a:t>
            </a:r>
          </a:p>
          <a:p>
            <a:pPr marL="0" indent="0">
              <a:buNone/>
            </a:pPr>
            <a:r>
              <a:rPr lang="en-GB" sz="2800" dirty="0">
                <a:solidFill>
                  <a:srgbClr val="000000"/>
                </a:solidFill>
                <a:effectLst/>
                <a:latin typeface="Calibri" panose="020F0502020204030204" pitchFamily="34" charset="0"/>
                <a:ea typeface="Calibri" panose="020F0502020204030204" pitchFamily="34" charset="0"/>
              </a:rPr>
              <a:t>Odysseus got revenge much later by forging a letter from King Priam to Palamedes, pretending that Priam was bribing Palamedes to betray the Greeks. King Agamemnon believed the deception and gave Palamedes over to the Greek army for execution. The grief-stricken Nauplius got his own revenge, causing many of the Greek leaders wives’ to be unfaithful to their husbands, and wrecking the Greeks’ ships off the Euboean coast by luring them in with false beacons. </a:t>
            </a:r>
          </a:p>
          <a:p>
            <a:pPr marL="0" indent="0">
              <a:buNone/>
            </a:pPr>
            <a:r>
              <a:rPr lang="en-GB" sz="2800" dirty="0">
                <a:solidFill>
                  <a:srgbClr val="000000"/>
                </a:solidFill>
                <a:effectLst/>
                <a:latin typeface="Calibri" panose="020F0502020204030204" pitchFamily="34" charset="0"/>
                <a:ea typeface="Calibri" panose="020F0502020204030204" pitchFamily="34" charset="0"/>
              </a:rPr>
              <a:t>Palamedes is not mentioned in the </a:t>
            </a:r>
            <a:r>
              <a:rPr lang="en-GB" sz="2800" i="1" dirty="0">
                <a:solidFill>
                  <a:srgbClr val="000000"/>
                </a:solidFill>
                <a:effectLst/>
                <a:latin typeface="Calibri" panose="020F0502020204030204" pitchFamily="34" charset="0"/>
                <a:ea typeface="Calibri" panose="020F0502020204030204" pitchFamily="34" charset="0"/>
              </a:rPr>
              <a:t>Odyssey</a:t>
            </a:r>
            <a:r>
              <a:rPr lang="en-GB" sz="2800" dirty="0">
                <a:solidFill>
                  <a:srgbClr val="000000"/>
                </a:solidFill>
                <a:effectLst/>
                <a:latin typeface="Calibri" panose="020F0502020204030204" pitchFamily="34" charset="0"/>
                <a:ea typeface="Calibri" panose="020F0502020204030204" pitchFamily="34" charset="0"/>
              </a:rPr>
              <a:t>, and even in ancient Greece, some said that he was a later invention. Nonetheless, he was a celebrated figure, known for his cleverness and ingenuity, and pitied for his ignoble death.</a:t>
            </a:r>
          </a:p>
          <a:p>
            <a:endParaRPr lang="en-GB" dirty="0"/>
          </a:p>
        </p:txBody>
      </p:sp>
    </p:spTree>
    <p:extLst>
      <p:ext uri="{BB962C8B-B14F-4D97-AF65-F5344CB8AC3E}">
        <p14:creationId xmlns:p14="http://schemas.microsoft.com/office/powerpoint/2010/main" val="1214109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B418A8-1A9E-0F70-F6D4-B45608186CC3}"/>
              </a:ext>
            </a:extLst>
          </p:cNvPr>
          <p:cNvSpPr>
            <a:spLocks noGrp="1"/>
          </p:cNvSpPr>
          <p:nvPr>
            <p:ph idx="1"/>
          </p:nvPr>
        </p:nvSpPr>
        <p:spPr>
          <a:xfrm>
            <a:off x="838200" y="432253"/>
            <a:ext cx="10515600" cy="5890170"/>
          </a:xfrm>
        </p:spPr>
        <p:txBody>
          <a:bodyPr>
            <a:normAutofit/>
          </a:bodyPr>
          <a:lstStyle/>
          <a:p>
            <a:pPr marL="0" indent="0">
              <a:lnSpc>
                <a:spcPct val="107000"/>
              </a:lnSpc>
              <a:spcAft>
                <a:spcPts val="800"/>
              </a:spcAft>
              <a:buNone/>
            </a:pPr>
            <a:r>
              <a:rPr lang="en-GB" sz="18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 the 5</a:t>
            </a:r>
            <a:r>
              <a:rPr lang="en-GB" sz="1800" i="1" kern="0" baseline="30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t>
            </a:r>
            <a:r>
              <a:rPr lang="en-GB" sz="18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century, the great orator, Gorgias, wrote </a:t>
            </a:r>
            <a:r>
              <a:rPr lang="en-GB" sz="1800" i="1"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his</a:t>
            </a:r>
            <a:r>
              <a:rPr lang="en-GB" sz="18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Apology of Palamedes, </a:t>
            </a:r>
            <a:r>
              <a:rPr lang="en-GB" sz="18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 example for up and coming legal speech-writers of how to write a defence speech using someone’s good points to defend them against accusations. Gorgias imagines Palamedes putting forward his inventions in his defence when the Greek army accuse him of being a traitor:</a:t>
            </a:r>
          </a:p>
          <a:p>
            <a:pPr marL="0" indent="0">
              <a:lnSpc>
                <a:spcPct val="107000"/>
              </a:lnSpc>
              <a:spcAft>
                <a:spcPts val="800"/>
              </a:spcAft>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600"/>
              </a:spcAft>
              <a:buNone/>
            </a:pPr>
            <a:r>
              <a:rPr lang="en-GB" sz="2400" kern="0" spc="-1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am a great benefactor to you, to the Greeks and to all people…  </a:t>
            </a:r>
            <a:r>
              <a:rPr lang="en-GB" sz="2400" kern="0" spc="-1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For who would have transformed human life from resourceless to resourceful, and from disordered to ordered, by inventing military formations (the most important thing for victories), written laws (the guardians of justice), letters (an instrument of memory), measures and weights (resourceful means of exchange for commerce),  mathematics and number symbols (the guardian of valuables), signal fires (the strongest and swiftest messengers), and play with counters (a painless way of passing leisure time)?</a:t>
            </a:r>
            <a:r>
              <a:rPr lang="en-GB" sz="2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2400" kern="0" spc="-1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Gorgias, </a:t>
            </a:r>
            <a:r>
              <a:rPr lang="en-GB" sz="2400" i="1" kern="0" spc="-1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Apology of Palamedes</a:t>
            </a:r>
            <a:r>
              <a:rPr lang="en-GB" sz="2400" kern="0" spc="-1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30 (5</a:t>
            </a:r>
            <a:r>
              <a:rPr lang="en-GB" sz="2400" kern="0" spc="-10" baseline="300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th</a:t>
            </a:r>
            <a:r>
              <a:rPr lang="en-GB" sz="2400" kern="0" spc="-1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century BCE).</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4812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2BB4A-E354-0B35-E36E-C8D7E5CDFCFC}"/>
              </a:ext>
            </a:extLst>
          </p:cNvPr>
          <p:cNvSpPr>
            <a:spLocks noGrp="1"/>
          </p:cNvSpPr>
          <p:nvPr>
            <p:ph type="title"/>
          </p:nvPr>
        </p:nvSpPr>
        <p:spPr/>
        <p:txBody>
          <a:bodyPr>
            <a:normAutofit/>
          </a:bodyPr>
          <a:lstStyle/>
          <a:p>
            <a:r>
              <a:rPr lang="en-GB" sz="2800" dirty="0">
                <a:latin typeface="+mn-lt"/>
              </a:rPr>
              <a:t>Omens and Signs:</a:t>
            </a:r>
          </a:p>
        </p:txBody>
      </p:sp>
      <p:sp>
        <p:nvSpPr>
          <p:cNvPr id="3" name="Content Placeholder 2">
            <a:extLst>
              <a:ext uri="{FF2B5EF4-FFF2-40B4-BE49-F238E27FC236}">
                <a16:creationId xmlns:a16="http://schemas.microsoft.com/office/drawing/2014/main" id="{D14E0FE5-80A8-2751-4EC0-2E616ED62F65}"/>
              </a:ext>
            </a:extLst>
          </p:cNvPr>
          <p:cNvSpPr>
            <a:spLocks noGrp="1"/>
          </p:cNvSpPr>
          <p:nvPr>
            <p:ph idx="1"/>
          </p:nvPr>
        </p:nvSpPr>
        <p:spPr>
          <a:xfrm>
            <a:off x="838200" y="1471749"/>
            <a:ext cx="10515600" cy="4705214"/>
          </a:xfrm>
        </p:spPr>
        <p:txBody>
          <a:bodyPr>
            <a:normAutofit/>
          </a:bodyPr>
          <a:lstStyle/>
          <a:p>
            <a:pPr marL="0" indent="0">
              <a:buNone/>
            </a:pPr>
            <a:r>
              <a:rPr lang="en-GB" dirty="0"/>
              <a:t>Palamedes’ inventions can also be thought of as a particular insight into divine signs which were there, but which most people couldn’t properly interpret.</a:t>
            </a:r>
          </a:p>
          <a:p>
            <a:pPr marL="0" indent="0">
              <a:buNone/>
            </a:pPr>
            <a:r>
              <a:rPr lang="en-GB" dirty="0"/>
              <a:t>One of Plato’s speakers talks about the ideas being ‘revealed’ to Palamedes. [See the next slide].</a:t>
            </a:r>
          </a:p>
          <a:p>
            <a:pPr marL="0" indent="0">
              <a:buNone/>
            </a:pPr>
            <a:r>
              <a:rPr lang="en-GB" dirty="0"/>
              <a:t>In the ancient Greek world, all sorts of things could be interpreted as a sign from a god, such as dreams, rainbows, earthquakes, the movement of animals, chance encounters -  as well as the signs contained in livers revealed by sacrifice.</a:t>
            </a:r>
          </a:p>
          <a:p>
            <a:pPr marL="0" indent="0">
              <a:buNone/>
            </a:pPr>
            <a:r>
              <a:rPr lang="en-GB" dirty="0"/>
              <a:t>Palamedes gains his insight when he sees a flock of cranes flying in a triangular delta (D) shape.</a:t>
            </a:r>
          </a:p>
        </p:txBody>
      </p:sp>
    </p:spTree>
    <p:extLst>
      <p:ext uri="{BB962C8B-B14F-4D97-AF65-F5344CB8AC3E}">
        <p14:creationId xmlns:p14="http://schemas.microsoft.com/office/powerpoint/2010/main" val="1426736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921378-46F0-9A98-BC55-2CB0DBDBEA3D}"/>
              </a:ext>
            </a:extLst>
          </p:cNvPr>
          <p:cNvSpPr>
            <a:spLocks noGrp="1"/>
          </p:cNvSpPr>
          <p:nvPr>
            <p:ph idx="1"/>
          </p:nvPr>
        </p:nvSpPr>
        <p:spPr>
          <a:xfrm>
            <a:off x="838200" y="763179"/>
            <a:ext cx="10515600" cy="5472158"/>
          </a:xfrm>
        </p:spPr>
        <p:txBody>
          <a:bodyPr>
            <a:normAutofit/>
          </a:bodyPr>
          <a:lstStyle/>
          <a:p>
            <a:pPr marL="0" indent="0">
              <a:buNone/>
            </a:pPr>
            <a:r>
              <a:rPr lang="en-GB" b="0" i="0" dirty="0">
                <a:solidFill>
                  <a:srgbClr val="333333"/>
                </a:solidFill>
                <a:effectLst/>
                <a:latin typeface="zephtextregular"/>
              </a:rPr>
              <a:t>Once while the Greeks were in assembly some cranes happened to be flying in their customary formation, and Odysseus looked at Palamedes and said, “The cranes call the Greeks to witness that it was they who discovered writing, not you.” Palamedes answered, “I did not discover writing—I was discovered </a:t>
            </a:r>
            <a:r>
              <a:rPr lang="en-GB" b="0" i="0" dirty="0">
                <a:solidFill>
                  <a:srgbClr val="333333"/>
                </a:solidFill>
                <a:effectLst/>
                <a:latin typeface="zephtextitalic"/>
              </a:rPr>
              <a:t>by</a:t>
            </a:r>
            <a:r>
              <a:rPr lang="en-GB" b="0" i="0" dirty="0">
                <a:solidFill>
                  <a:srgbClr val="333333"/>
                </a:solidFill>
                <a:effectLst/>
                <a:latin typeface="zephtextregular"/>
              </a:rPr>
              <a:t> writing, since it had long been stored in the house of the Muses waiting for the right man; the gods customarily make known such things through wise men. The cranes, however, do not claim to make letters; they show their admiration for military order and arrangement in their flight; in fact, they are flying to Libya to fight with some tiny men. But then, arrangement is something you can’t speak of, since you always ignore it in battle.”</a:t>
            </a:r>
          </a:p>
          <a:p>
            <a:pPr marL="0" indent="0">
              <a:buNone/>
            </a:pPr>
            <a:endParaRPr lang="en-GB" dirty="0">
              <a:solidFill>
                <a:srgbClr val="333333"/>
              </a:solidFill>
              <a:latin typeface="zephtextregular"/>
            </a:endParaRPr>
          </a:p>
          <a:p>
            <a:pPr marL="0" indent="0">
              <a:buNone/>
            </a:pPr>
            <a:r>
              <a:rPr lang="en-GB" dirty="0" err="1"/>
              <a:t>Philostratus</a:t>
            </a:r>
            <a:r>
              <a:rPr lang="en-GB" dirty="0"/>
              <a:t>, </a:t>
            </a:r>
            <a:r>
              <a:rPr lang="en-GB" i="1" dirty="0" err="1"/>
              <a:t>Heroicus</a:t>
            </a:r>
            <a:r>
              <a:rPr lang="en-GB" dirty="0"/>
              <a:t>, 33.10 (2</a:t>
            </a:r>
            <a:r>
              <a:rPr lang="en-GB" baseline="30000" dirty="0"/>
              <a:t>nd</a:t>
            </a:r>
            <a:r>
              <a:rPr lang="en-GB" dirty="0"/>
              <a:t> -3</a:t>
            </a:r>
            <a:r>
              <a:rPr lang="en-GB" baseline="30000" dirty="0"/>
              <a:t>rd</a:t>
            </a:r>
            <a:r>
              <a:rPr lang="en-GB" dirty="0"/>
              <a:t> century CE).</a:t>
            </a:r>
          </a:p>
        </p:txBody>
      </p:sp>
    </p:spTree>
    <p:extLst>
      <p:ext uri="{BB962C8B-B14F-4D97-AF65-F5344CB8AC3E}">
        <p14:creationId xmlns:p14="http://schemas.microsoft.com/office/powerpoint/2010/main" val="3140824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299D80-A6B1-8A86-ACB9-8C2699834F3D}"/>
              </a:ext>
            </a:extLst>
          </p:cNvPr>
          <p:cNvSpPr>
            <a:spLocks noGrp="1"/>
          </p:cNvSpPr>
          <p:nvPr>
            <p:ph idx="1"/>
          </p:nvPr>
        </p:nvSpPr>
        <p:spPr>
          <a:xfrm>
            <a:off x="838200" y="1163773"/>
            <a:ext cx="10515600" cy="5506992"/>
          </a:xfrm>
        </p:spPr>
        <p:txBody>
          <a:bodyPr/>
          <a:lstStyle/>
          <a:p>
            <a:pPr marL="0" indent="0">
              <a:buNone/>
            </a:pPr>
            <a:r>
              <a:rPr lang="en-GB" dirty="0" err="1">
                <a:solidFill>
                  <a:srgbClr val="000000"/>
                </a:solidFill>
                <a:effectLst/>
                <a:latin typeface="Calibri" panose="020F0502020204030204" pitchFamily="34" charset="0"/>
                <a:ea typeface="Calibri" panose="020F0502020204030204" pitchFamily="34" charset="0"/>
              </a:rPr>
              <a:t>Clinias</a:t>
            </a:r>
            <a:r>
              <a:rPr lang="en-GB" dirty="0">
                <a:solidFill>
                  <a:srgbClr val="000000"/>
                </a:solidFill>
                <a:effectLst/>
                <a:latin typeface="Calibri" panose="020F0502020204030204" pitchFamily="34" charset="0"/>
                <a:ea typeface="Calibri" panose="020F0502020204030204" pitchFamily="34" charset="0"/>
              </a:rPr>
              <a:t>: Do you mean that these things were unknown to the men of those days for thousands upon thousands of years, and that one or two thousand years ago some of them were revealed to Daedalus, some to Orpheus, some to Palamedes, musical arts to Marsyas and Olympus, lyric to Amphion, and, in short, a vast number of others to other persons—all dating, so to say, from yesterday or the day before?</a:t>
            </a:r>
          </a:p>
          <a:p>
            <a:pPr marL="0" indent="0">
              <a:buNone/>
            </a:pPr>
            <a:endParaRPr lang="en-GB" dirty="0">
              <a:solidFill>
                <a:srgbClr val="000000"/>
              </a:solidFill>
              <a:effectLst/>
              <a:latin typeface="Calibri" panose="020F0502020204030204" pitchFamily="34" charset="0"/>
              <a:ea typeface="Calibri" panose="020F0502020204030204" pitchFamily="34" charset="0"/>
            </a:endParaRPr>
          </a:p>
          <a:p>
            <a:pPr marL="0" indent="0">
              <a:buNone/>
            </a:pPr>
            <a:r>
              <a:rPr lang="en-GB" dirty="0">
                <a:solidFill>
                  <a:srgbClr val="000000"/>
                </a:solidFill>
                <a:effectLst/>
                <a:latin typeface="Calibri" panose="020F0502020204030204" pitchFamily="34" charset="0"/>
                <a:ea typeface="Calibri" panose="020F0502020204030204" pitchFamily="34" charset="0"/>
              </a:rPr>
              <a:t>Plato, </a:t>
            </a:r>
            <a:r>
              <a:rPr lang="en-GB" i="1" dirty="0">
                <a:solidFill>
                  <a:srgbClr val="000000"/>
                </a:solidFill>
                <a:effectLst/>
                <a:latin typeface="Calibri" panose="020F0502020204030204" pitchFamily="34" charset="0"/>
                <a:ea typeface="Calibri" panose="020F0502020204030204" pitchFamily="34" charset="0"/>
              </a:rPr>
              <a:t>Laws</a:t>
            </a:r>
            <a:r>
              <a:rPr lang="en-GB" dirty="0">
                <a:solidFill>
                  <a:srgbClr val="000000"/>
                </a:solidFill>
                <a:effectLst/>
                <a:latin typeface="Calibri" panose="020F0502020204030204" pitchFamily="34" charset="0"/>
                <a:ea typeface="Calibri" panose="020F0502020204030204" pitchFamily="34" charset="0"/>
              </a:rPr>
              <a:t>, 3.677d (4</a:t>
            </a:r>
            <a:r>
              <a:rPr lang="en-GB" baseline="30000" dirty="0">
                <a:solidFill>
                  <a:srgbClr val="000000"/>
                </a:solidFill>
                <a:effectLst/>
                <a:latin typeface="Calibri" panose="020F0502020204030204" pitchFamily="34" charset="0"/>
                <a:ea typeface="Calibri" panose="020F0502020204030204" pitchFamily="34" charset="0"/>
              </a:rPr>
              <a:t>th</a:t>
            </a:r>
            <a:r>
              <a:rPr lang="en-GB" dirty="0">
                <a:solidFill>
                  <a:srgbClr val="000000"/>
                </a:solidFill>
                <a:effectLst/>
                <a:latin typeface="Calibri" panose="020F0502020204030204" pitchFamily="34" charset="0"/>
                <a:ea typeface="Calibri" panose="020F0502020204030204" pitchFamily="34" charset="0"/>
              </a:rPr>
              <a:t> century BCE).</a:t>
            </a:r>
          </a:p>
          <a:p>
            <a:pPr marL="0" indent="0">
              <a:buNone/>
            </a:pPr>
            <a:endParaRPr lang="en-GB" dirty="0"/>
          </a:p>
        </p:txBody>
      </p:sp>
    </p:spTree>
    <p:extLst>
      <p:ext uri="{BB962C8B-B14F-4D97-AF65-F5344CB8AC3E}">
        <p14:creationId xmlns:p14="http://schemas.microsoft.com/office/powerpoint/2010/main" val="26459478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514</TotalTime>
  <Words>2949</Words>
  <Application>Microsoft Office PowerPoint</Application>
  <PresentationFormat>Widescreen</PresentationFormat>
  <Paragraphs>138</Paragraphs>
  <Slides>30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Calibri</vt:lpstr>
      <vt:lpstr>Calibri Light</vt:lpstr>
      <vt:lpstr>Code2000</vt:lpstr>
      <vt:lpstr>Georgia</vt:lpstr>
      <vt:lpstr>PT Sans</vt:lpstr>
      <vt:lpstr>zephtextitalic</vt:lpstr>
      <vt:lpstr>zephtextregular</vt:lpstr>
      <vt:lpstr>Office Theme</vt:lpstr>
      <vt:lpstr>Palamedes. Games Master</vt:lpstr>
      <vt:lpstr>PowerPoint Presentation</vt:lpstr>
      <vt:lpstr>PowerPoint Presentation</vt:lpstr>
      <vt:lpstr>About Palamedes: </vt:lpstr>
      <vt:lpstr>PowerPoint Presentation</vt:lpstr>
      <vt:lpstr>PowerPoint Presentation</vt:lpstr>
      <vt:lpstr>Omens and Signs: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Palamedes. Games Master</dc:title>
  <dc:creator>Stephen Simons</dc:creator>
  <cp:lastModifiedBy>Stephen Simons</cp:lastModifiedBy>
  <cp:revision>40</cp:revision>
  <dcterms:created xsi:type="dcterms:W3CDTF">2024-02-05T17:29:21Z</dcterms:created>
  <dcterms:modified xsi:type="dcterms:W3CDTF">2024-02-13T17:48:14Z</dcterms:modified>
</cp:coreProperties>
</file>